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sldIdLst>
    <p:sldId id="256" r:id="rId2"/>
    <p:sldId id="273" r:id="rId3"/>
    <p:sldId id="274" r:id="rId4"/>
    <p:sldId id="299" r:id="rId5"/>
    <p:sldId id="267" r:id="rId6"/>
    <p:sldId id="269" r:id="rId7"/>
    <p:sldId id="271" r:id="rId8"/>
    <p:sldId id="259" r:id="rId9"/>
    <p:sldId id="285" r:id="rId10"/>
    <p:sldId id="286" r:id="rId11"/>
    <p:sldId id="284" r:id="rId12"/>
    <p:sldId id="277" r:id="rId13"/>
    <p:sldId id="276" r:id="rId14"/>
    <p:sldId id="258" r:id="rId15"/>
    <p:sldId id="300" r:id="rId16"/>
    <p:sldId id="260" r:id="rId17"/>
    <p:sldId id="293" r:id="rId18"/>
    <p:sldId id="294" r:id="rId19"/>
    <p:sldId id="292" r:id="rId20"/>
    <p:sldId id="270" r:id="rId21"/>
    <p:sldId id="295" r:id="rId22"/>
    <p:sldId id="296" r:id="rId23"/>
    <p:sldId id="297" r:id="rId24"/>
    <p:sldId id="262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89630"/>
  </p:normalViewPr>
  <p:slideViewPr>
    <p:cSldViewPr snapToGrid="0" snapToObjects="1">
      <p:cViewPr>
        <p:scale>
          <a:sx n="85" d="100"/>
          <a:sy n="85" d="100"/>
        </p:scale>
        <p:origin x="392" y="5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notesMaster" Target="notesMasters/notesMaster1.xml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6FC4DF-DC7E-9B43-8FBF-25C3C8C20A9E}" type="datetimeFigureOut">
              <a:rPr lang="en-US" smtClean="0"/>
              <a:t>9/17/17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7C90C2-A8CC-AF41-B742-0D0E90B14D09}" type="slidenum">
              <a:rPr lang="en-US" smtClean="0"/>
              <a:t>‹n.º›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9156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7C90C2-A8CC-AF41-B742-0D0E90B14D0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883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7C90C2-A8CC-AF41-B742-0D0E90B14D0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8169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9952FC-0F4F-114D-A13E-6B81C227388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7365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7C90C2-A8CC-AF41-B742-0D0E90B14D0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9122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7C90C2-A8CC-AF41-B742-0D0E90B14D0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5109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7C90C2-A8CC-AF41-B742-0D0E90B14D0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7841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7C90C2-A8CC-AF41-B742-0D0E90B14D0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4684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7C90C2-A8CC-AF41-B742-0D0E90B14D0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0988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7C90C2-A8CC-AF41-B742-0D0E90B14D0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0253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7C90C2-A8CC-AF41-B742-0D0E90B14D0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53299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7C90C2-A8CC-AF41-B742-0D0E90B14D0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155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aseline="0" smtClean="0"/>
              <a:t>These services span the research data lifecycle</a:t>
            </a:r>
          </a:p>
          <a:p>
            <a:pPr marL="0" indent="0">
              <a:buNone/>
            </a:pPr>
            <a:endParaRPr lang="en-US" baseline="0" smtClean="0"/>
          </a:p>
          <a:p>
            <a:pPr marL="228600" indent="-228600">
              <a:buAutoNum type="arabicPeriod"/>
            </a:pPr>
            <a:r>
              <a:rPr lang="en-US" baseline="0" smtClean="0"/>
              <a:t>Plan what you’re going to do with your data before you generate it</a:t>
            </a:r>
          </a:p>
          <a:p>
            <a:pPr marL="228600" indent="-228600">
              <a:buAutoNum type="arabicPeriod"/>
            </a:pPr>
            <a:r>
              <a:rPr lang="en-US" baseline="0" smtClean="0"/>
              <a:t>Curate and manage during collection</a:t>
            </a:r>
          </a:p>
          <a:p>
            <a:pPr marL="228600" indent="-228600">
              <a:buAutoNum type="arabicPeriod"/>
            </a:pPr>
            <a:r>
              <a:rPr lang="en-US" baseline="0" smtClean="0"/>
              <a:t>Temporary storage</a:t>
            </a:r>
          </a:p>
          <a:p>
            <a:pPr marL="228600" indent="-228600">
              <a:buAutoNum type="arabicPeriod"/>
            </a:pPr>
            <a:r>
              <a:rPr lang="en-US" baseline="0" smtClean="0"/>
              <a:t>Prepare for long term storage</a:t>
            </a:r>
          </a:p>
          <a:p>
            <a:pPr marL="228600" indent="-228600">
              <a:buAutoNum type="arabicPeriod"/>
            </a:pPr>
            <a:r>
              <a:rPr lang="en-US" baseline="0" smtClean="0"/>
              <a:t>Sharing optional (for now)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9952FC-0F4F-114D-A13E-6B81C227388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56798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7C90C2-A8CC-AF41-B742-0D0E90B14D0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92081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7C90C2-A8CC-AF41-B742-0D0E90B14D0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7690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7C90C2-A8CC-AF41-B742-0D0E90B14D0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1198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7C90C2-A8CC-AF41-B742-0D0E90B14D0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8037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aseline="0" smtClean="0"/>
              <a:t>These services span the research data lifecycle</a:t>
            </a:r>
          </a:p>
          <a:p>
            <a:pPr marL="0" indent="0">
              <a:buNone/>
            </a:pPr>
            <a:endParaRPr lang="en-US" baseline="0" smtClean="0"/>
          </a:p>
          <a:p>
            <a:pPr marL="228600" indent="-228600">
              <a:buAutoNum type="arabicPeriod"/>
            </a:pPr>
            <a:r>
              <a:rPr lang="en-US" baseline="0" smtClean="0"/>
              <a:t>Plan what you’re going to do with your data before you generate it</a:t>
            </a:r>
          </a:p>
          <a:p>
            <a:pPr marL="228600" indent="-228600">
              <a:buAutoNum type="arabicPeriod"/>
            </a:pPr>
            <a:r>
              <a:rPr lang="en-US" baseline="0" smtClean="0"/>
              <a:t>Curate and manage during collection</a:t>
            </a:r>
          </a:p>
          <a:p>
            <a:pPr marL="228600" indent="-228600">
              <a:buAutoNum type="arabicPeriod"/>
            </a:pPr>
            <a:r>
              <a:rPr lang="en-US" baseline="0" smtClean="0"/>
              <a:t>Temporary storage</a:t>
            </a:r>
          </a:p>
          <a:p>
            <a:pPr marL="228600" indent="-228600">
              <a:buAutoNum type="arabicPeriod"/>
            </a:pPr>
            <a:r>
              <a:rPr lang="en-US" baseline="0" smtClean="0"/>
              <a:t>Prepare for long term storage</a:t>
            </a:r>
          </a:p>
          <a:p>
            <a:pPr marL="228600" indent="-228600">
              <a:buAutoNum type="arabicPeriod"/>
            </a:pPr>
            <a:r>
              <a:rPr lang="en-US" baseline="0" smtClean="0"/>
              <a:t>Sharing optional (for now)</a:t>
            </a:r>
          </a:p>
          <a:p>
            <a:pPr marL="228600" indent="-228600">
              <a:buAutoNum type="arabicPeriod"/>
            </a:pPr>
            <a:endParaRPr lang="en-US" baseline="0" smtClean="0"/>
          </a:p>
          <a:p>
            <a:pPr marL="228600" indent="-228600">
              <a:buAutoNum type="arabicPeriod"/>
            </a:pPr>
            <a:r>
              <a:rPr lang="en-US" baseline="0" smtClean="0"/>
              <a:t>Expertise and infrastructure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9952FC-0F4F-114D-A13E-6B81C227388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8514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aseline="0" smtClean="0"/>
              <a:t>These services span the research data lifecycle</a:t>
            </a:r>
          </a:p>
          <a:p>
            <a:pPr marL="0" indent="0">
              <a:buNone/>
            </a:pPr>
            <a:endParaRPr lang="en-US" baseline="0" smtClean="0"/>
          </a:p>
          <a:p>
            <a:pPr marL="228600" indent="-228600">
              <a:buAutoNum type="arabicPeriod"/>
            </a:pPr>
            <a:r>
              <a:rPr lang="en-US" baseline="0" smtClean="0"/>
              <a:t>Plan what you’re going to do with your data before you generate it</a:t>
            </a:r>
          </a:p>
          <a:p>
            <a:pPr marL="228600" indent="-228600">
              <a:buAutoNum type="arabicPeriod"/>
            </a:pPr>
            <a:r>
              <a:rPr lang="en-US" baseline="0" smtClean="0"/>
              <a:t>Curate and manage during collection</a:t>
            </a:r>
          </a:p>
          <a:p>
            <a:pPr marL="228600" indent="-228600">
              <a:buAutoNum type="arabicPeriod"/>
            </a:pPr>
            <a:r>
              <a:rPr lang="en-US" baseline="0" smtClean="0"/>
              <a:t>Temporary storage</a:t>
            </a:r>
          </a:p>
          <a:p>
            <a:pPr marL="228600" indent="-228600">
              <a:buAutoNum type="arabicPeriod"/>
            </a:pPr>
            <a:r>
              <a:rPr lang="en-US" baseline="0" smtClean="0"/>
              <a:t>Prepare for long term storage</a:t>
            </a:r>
          </a:p>
          <a:p>
            <a:pPr marL="228600" indent="-228600">
              <a:buAutoNum type="arabicPeriod"/>
            </a:pPr>
            <a:r>
              <a:rPr lang="en-US" baseline="0" smtClean="0"/>
              <a:t>Sharing optional (for now)</a:t>
            </a:r>
          </a:p>
          <a:p>
            <a:pPr marL="228600" indent="-228600">
              <a:buAutoNum type="arabicPeriod"/>
            </a:pPr>
            <a:endParaRPr lang="en-US" baseline="0" smtClean="0"/>
          </a:p>
          <a:p>
            <a:pPr marL="228600" indent="-228600">
              <a:buAutoNum type="arabicPeriod"/>
            </a:pPr>
            <a:r>
              <a:rPr lang="en-US" baseline="0" smtClean="0"/>
              <a:t>Expertise and infrastructure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9952FC-0F4F-114D-A13E-6B81C227388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6587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What issues</a:t>
            </a:r>
            <a:r>
              <a:rPr lang="en-US" baseline="0" smtClean="0"/>
              <a:t> do you see with the feasibility of this process?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7C90C2-A8CC-AF41-B742-0D0E90B14D0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4007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7C90C2-A8CC-AF41-B742-0D0E90B14D0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8410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7C90C2-A8CC-AF41-B742-0D0E90B14D0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1141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7C90C2-A8CC-AF41-B742-0D0E90B14D0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3937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7C90C2-A8CC-AF41-B742-0D0E90B14D0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7709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D5E286-7D68-4847-9AB1-1E3D43D491D0}" type="datetimeFigureOut">
              <a:rPr lang="en-US" smtClean="0"/>
              <a:t>9/17/17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ADF12-F239-CA48-92C4-C1942D3607FC}" type="slidenum">
              <a:rPr lang="en-US" smtClean="0"/>
              <a:t>‹n.º›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6163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D5E286-7D68-4847-9AB1-1E3D43D491D0}" type="datetimeFigureOut">
              <a:rPr lang="en-US" smtClean="0"/>
              <a:t>9/17/17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ADF12-F239-CA48-92C4-C1942D3607FC}" type="slidenum">
              <a:rPr lang="en-US" smtClean="0"/>
              <a:t>‹n.º›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6870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D5E286-7D68-4847-9AB1-1E3D43D491D0}" type="datetimeFigureOut">
              <a:rPr lang="en-US" smtClean="0"/>
              <a:t>9/17/17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ADF12-F239-CA48-92C4-C1942D3607FC}" type="slidenum">
              <a:rPr lang="en-US" smtClean="0"/>
              <a:t>‹n.º›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335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D5E286-7D68-4847-9AB1-1E3D43D491D0}" type="datetimeFigureOut">
              <a:rPr lang="en-US" smtClean="0"/>
              <a:t>9/17/17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ADF12-F239-CA48-92C4-C1942D3607FC}" type="slidenum">
              <a:rPr lang="en-US" smtClean="0"/>
              <a:t>‹n.º›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754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D5E286-7D68-4847-9AB1-1E3D43D491D0}" type="datetimeFigureOut">
              <a:rPr lang="en-US" smtClean="0"/>
              <a:t>9/17/17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ADF12-F239-CA48-92C4-C1942D3607FC}" type="slidenum">
              <a:rPr lang="en-US" smtClean="0"/>
              <a:t>‹n.º›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8577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D5E286-7D68-4847-9AB1-1E3D43D491D0}" type="datetimeFigureOut">
              <a:rPr lang="en-US" smtClean="0"/>
              <a:t>9/17/17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ADF12-F239-CA48-92C4-C1942D3607FC}" type="slidenum">
              <a:rPr lang="en-US" smtClean="0"/>
              <a:t>‹n.º›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8090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D5E286-7D68-4847-9AB1-1E3D43D491D0}" type="datetimeFigureOut">
              <a:rPr lang="en-US" smtClean="0"/>
              <a:t>9/17/17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ADF12-F239-CA48-92C4-C1942D3607FC}" type="slidenum">
              <a:rPr lang="en-US" smtClean="0"/>
              <a:t>‹n.º›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8534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D5E286-7D68-4847-9AB1-1E3D43D491D0}" type="datetimeFigureOut">
              <a:rPr lang="en-US" smtClean="0"/>
              <a:t>9/17/17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ADF12-F239-CA48-92C4-C1942D3607FC}" type="slidenum">
              <a:rPr lang="en-US" smtClean="0"/>
              <a:t>‹n.º›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5697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D5E286-7D68-4847-9AB1-1E3D43D491D0}" type="datetimeFigureOut">
              <a:rPr lang="en-US" smtClean="0"/>
              <a:t>9/17/17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ADF12-F239-CA48-92C4-C1942D3607FC}" type="slidenum">
              <a:rPr lang="en-US" smtClean="0"/>
              <a:t>‹n.º›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8081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D5E286-7D68-4847-9AB1-1E3D43D491D0}" type="datetimeFigureOut">
              <a:rPr lang="en-US" smtClean="0"/>
              <a:t>9/17/17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ADF12-F239-CA48-92C4-C1942D3607FC}" type="slidenum">
              <a:rPr lang="en-US" smtClean="0"/>
              <a:t>‹n.º›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4896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D5E286-7D68-4847-9AB1-1E3D43D491D0}" type="datetimeFigureOut">
              <a:rPr lang="en-US" smtClean="0"/>
              <a:t>9/17/17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ADF12-F239-CA48-92C4-C1942D3607FC}" type="slidenum">
              <a:rPr lang="en-US" smtClean="0"/>
              <a:t>‹n.º›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2320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D5E286-7D68-4847-9AB1-1E3D43D491D0}" type="datetimeFigureOut">
              <a:rPr lang="en-US" smtClean="0"/>
              <a:t>9/17/17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DADF12-F239-CA48-92C4-C1942D3607FC}" type="slidenum">
              <a:rPr lang="en-US" smtClean="0"/>
              <a:t>‹n.º›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9913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hyperlink" Target="http://figshare.com/blog/2015_The_year_of_open_data_mandates/143" TargetMode="External"/><Relationship Id="rId5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hyperlink" Target="https://www.force11.org/group/fairgroup/fairprinciples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hyperlink" Target="https://www.force11.org/group/fairgroup/fairprinciples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hyperlink" Target="http://www.nature.com/articles/sdata201618" TargetMode="External"/><Relationship Id="rId5" Type="http://schemas.openxmlformats.org/officeDocument/2006/relationships/image" Target="../media/image16.jpeg"/><Relationship Id="rId6" Type="http://schemas.openxmlformats.org/officeDocument/2006/relationships/hyperlink" Target="https://pt.slideshare.net/lshtm/preparing-data-for-sharing-the-fair-principles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7.xml.rels><?xml version="1.0" encoding="UTF-8" standalone="yes"?>
<Relationships xmlns="http://schemas.openxmlformats.org/package/2006/relationships"><Relationship Id="rId11" Type="http://schemas.openxmlformats.org/officeDocument/2006/relationships/hyperlink" Target="https://biosharing.org/standards/" TargetMode="External"/><Relationship Id="rId1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png"/><Relationship Id="rId4" Type="http://schemas.openxmlformats.org/officeDocument/2006/relationships/hyperlink" Target="http://dublincore.org/documents/dcmi-terms/" TargetMode="External"/><Relationship Id="rId5" Type="http://schemas.openxmlformats.org/officeDocument/2006/relationships/hyperlink" Target="http://wiki.dados.gov.br/Padroes-de-metadados.ashx" TargetMode="External"/><Relationship Id="rId6" Type="http://schemas.openxmlformats.org/officeDocument/2006/relationships/hyperlink" Target="NULL" TargetMode="External"/><Relationship Id="rId7" Type="http://schemas.openxmlformats.org/officeDocument/2006/relationships/hyperlink" Target="NULL" TargetMode="External"/><Relationship Id="rId8" Type="http://schemas.openxmlformats.org/officeDocument/2006/relationships/hyperlink" Target="NULL" TargetMode="External"/><Relationship Id="rId9" Type="http://schemas.openxmlformats.org/officeDocument/2006/relationships/hyperlink" Target="http://www.portalobaa.org/padrao-obaa" TargetMode="External"/><Relationship Id="rId10" Type="http://schemas.openxmlformats.org/officeDocument/2006/relationships/hyperlink" Target="http://www.metadados.inde.gov.br/geonetwork/srv/por/main.home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hyperlink" Target="http://www.ncbi.nlm.nih.gov/mesh" TargetMode="External"/><Relationship Id="rId5" Type="http://schemas.openxmlformats.org/officeDocument/2006/relationships/hyperlink" Target="http://geneontology.org/" TargetMode="External"/><Relationship Id="rId6" Type="http://schemas.openxmlformats.org/officeDocument/2006/relationships/hyperlink" Target="http://www.w3c.br/GT/GrupoOntologias" TargetMode="External"/><Relationship Id="rId7" Type="http://schemas.openxmlformats.org/officeDocument/2006/relationships/hyperlink" Target="http://bioportal.bioontology.org/ontologies/SNOMEDCT" TargetMode="External"/><Relationship Id="rId8" Type="http://schemas.openxmlformats.org/officeDocument/2006/relationships/hyperlink" Target="https://pt.wikipedia.org/wiki/Ontologia_(ci%C3%AAncia_da_computa%C3%A7%C3%A3o)" TargetMode="External"/><Relationship Id="rId9" Type="http://schemas.openxmlformats.org/officeDocument/2006/relationships/hyperlink" Target="http://protege.stanford.edu/publications/ontology_development/ontology101-noy-mcguinness.html" TargetMode="External"/><Relationship Id="rId10" Type="http://schemas.openxmlformats.org/officeDocument/2006/relationships/image" Target="../media/image18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hyperlink" Target="http://dados.gov.br/pagina/dados-abertos" TargetMode="External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9.png"/><Relationship Id="rId5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21.tiff"/><Relationship Id="rId5" Type="http://schemas.openxmlformats.org/officeDocument/2006/relationships/image" Target="../media/image22.tiff"/><Relationship Id="rId6" Type="http://schemas.openxmlformats.org/officeDocument/2006/relationships/image" Target="../media/image23.tiff"/><Relationship Id="rId7" Type="http://schemas.openxmlformats.org/officeDocument/2006/relationships/image" Target="../media/image24.png"/><Relationship Id="rId8" Type="http://schemas.openxmlformats.org/officeDocument/2006/relationships/image" Target="../media/image25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hyperlink" Target="https://galaxyproject.org/" TargetMode="External"/><Relationship Id="rId5" Type="http://schemas.openxmlformats.org/officeDocument/2006/relationships/image" Target="../media/image26.tiff"/><Relationship Id="rId6" Type="http://schemas.openxmlformats.org/officeDocument/2006/relationships/image" Target="../media/image27.tiff"/><Relationship Id="rId7" Type="http://schemas.openxmlformats.org/officeDocument/2006/relationships/image" Target="../media/image28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29.tiff"/><Relationship Id="rId5" Type="http://schemas.openxmlformats.org/officeDocument/2006/relationships/image" Target="../media/image30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NULL" TargetMode="External"/><Relationship Id="rId4" Type="http://schemas.openxmlformats.org/officeDocument/2006/relationships/hyperlink" Target="NULL" TargetMode="External"/><Relationship Id="rId5" Type="http://schemas.openxmlformats.org/officeDocument/2006/relationships/hyperlink" Target="NULL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tspedia.org/do/view/CTSpedia/ReproducibleResearchStandards" TargetMode="External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hyperlink" Target="http://www.npr.org/sections/health-shots/2010/07/19/128630549/scientists-question-cancer-gene-trials-at-duke-university" TargetMode="External"/><Relationship Id="rId6" Type="http://schemas.openxmlformats.org/officeDocument/2006/relationships/hyperlink" Target="https://www.youtube.com/watch?v=7gYIs7uYbMo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esultado de imagem para Pesquisa reprodutíve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509963"/>
            <a:ext cx="6000750" cy="333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Pesquisa</a:t>
            </a:r>
            <a:r>
              <a:rPr lang="en-US" dirty="0" smtClean="0"/>
              <a:t> </a:t>
            </a:r>
            <a:r>
              <a:rPr lang="en-US" dirty="0" err="1" smtClean="0"/>
              <a:t>Reprodutível</a:t>
            </a:r>
            <a:r>
              <a:rPr lang="en-US" dirty="0" smtClean="0"/>
              <a:t>: </a:t>
            </a:r>
            <a:br>
              <a:rPr lang="en-US" dirty="0" smtClean="0"/>
            </a:br>
            <a:r>
              <a:rPr lang="en-US" dirty="0" err="1" smtClean="0"/>
              <a:t>Teoria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348957"/>
            <a:ext cx="4352144" cy="1655762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Tobin </a:t>
            </a:r>
            <a:r>
              <a:rPr lang="en-US" dirty="0" err="1" smtClean="0"/>
              <a:t>Magle</a:t>
            </a:r>
            <a:r>
              <a:rPr lang="en-US" dirty="0" smtClean="0"/>
              <a:t>, PhD</a:t>
            </a:r>
            <a:endParaRPr lang="en-US" dirty="0"/>
          </a:p>
          <a:p>
            <a:r>
              <a:rPr lang="en-US" dirty="0" err="1" smtClean="0"/>
              <a:t>Bioinformationist</a:t>
            </a:r>
            <a:endParaRPr lang="en-US" dirty="0" smtClean="0"/>
          </a:p>
          <a:p>
            <a:r>
              <a:rPr lang="en-US" dirty="0" smtClean="0"/>
              <a:t>Health Science Library</a:t>
            </a:r>
          </a:p>
          <a:p>
            <a:r>
              <a:rPr lang="en-US" dirty="0" smtClean="0"/>
              <a:t>University of Colorado Anschutz Medical Campus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0386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 amt="24000"/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Bom</a:t>
            </a:r>
            <a:r>
              <a:rPr lang="en-US" dirty="0" smtClean="0"/>
              <a:t> </a:t>
            </a:r>
            <a:r>
              <a:rPr lang="en-US" dirty="0" err="1" smtClean="0"/>
              <a:t>pra</a:t>
            </a:r>
            <a:r>
              <a:rPr lang="en-US" dirty="0" smtClean="0"/>
              <a:t> </a:t>
            </a:r>
            <a:r>
              <a:rPr lang="en-US" dirty="0" err="1" smtClean="0"/>
              <a:t>você</a:t>
            </a:r>
            <a:r>
              <a:rPr lang="en-US" dirty="0" smtClean="0"/>
              <a:t>: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1540812"/>
            <a:ext cx="10515600" cy="1397260"/>
          </a:xfrm>
        </p:spPr>
        <p:txBody>
          <a:bodyPr/>
          <a:lstStyle/>
          <a:p>
            <a:r>
              <a:rPr lang="en-US" dirty="0" err="1" smtClean="0"/>
              <a:t>Você</a:t>
            </a:r>
            <a:r>
              <a:rPr lang="en-US" dirty="0" smtClean="0"/>
              <a:t> </a:t>
            </a:r>
            <a:r>
              <a:rPr lang="en-US" dirty="0" err="1" smtClean="0"/>
              <a:t>é</a:t>
            </a:r>
            <a:r>
              <a:rPr lang="en-US" dirty="0" smtClean="0"/>
              <a:t> o </a:t>
            </a:r>
            <a:r>
              <a:rPr lang="en-US" dirty="0" err="1" smtClean="0"/>
              <a:t>futuro</a:t>
            </a:r>
            <a:r>
              <a:rPr lang="en-US" dirty="0" smtClean="0"/>
              <a:t> </a:t>
            </a:r>
            <a:r>
              <a:rPr lang="en-US" dirty="0" err="1" smtClean="0"/>
              <a:t>usuário</a:t>
            </a:r>
            <a:r>
              <a:rPr lang="en-US" dirty="0" smtClean="0"/>
              <a:t> dos </a:t>
            </a:r>
            <a:r>
              <a:rPr lang="en-US" dirty="0" err="1" smtClean="0"/>
              <a:t>seus</a:t>
            </a:r>
            <a:r>
              <a:rPr lang="en-US" dirty="0" smtClean="0"/>
              <a:t> dados</a:t>
            </a:r>
          </a:p>
          <a:p>
            <a:pPr lvl="1"/>
            <a:r>
              <a:rPr lang="en-US" dirty="0" err="1" smtClean="0"/>
              <a:t>Controle</a:t>
            </a:r>
            <a:r>
              <a:rPr lang="en-US" dirty="0" smtClean="0"/>
              <a:t> de </a:t>
            </a:r>
            <a:r>
              <a:rPr lang="en-US" dirty="0" err="1" smtClean="0"/>
              <a:t>versão</a:t>
            </a:r>
            <a:r>
              <a:rPr lang="en-US" dirty="0" smtClean="0"/>
              <a:t> </a:t>
            </a:r>
            <a:r>
              <a:rPr lang="en-US" dirty="0" smtClean="0"/>
              <a:t>– </a:t>
            </a:r>
            <a:r>
              <a:rPr lang="en-US" dirty="0" err="1" smtClean="0"/>
              <a:t>reverter</a:t>
            </a:r>
            <a:r>
              <a:rPr lang="en-US" dirty="0" smtClean="0"/>
              <a:t> para </a:t>
            </a:r>
            <a:r>
              <a:rPr lang="en-US" dirty="0" err="1" smtClean="0"/>
              <a:t>versões</a:t>
            </a:r>
            <a:r>
              <a:rPr lang="en-US" dirty="0" smtClean="0"/>
              <a:t> </a:t>
            </a:r>
            <a:r>
              <a:rPr lang="en-US" dirty="0" err="1" smtClean="0"/>
              <a:t>anteriores</a:t>
            </a:r>
            <a:endParaRPr lang="en-US" dirty="0"/>
          </a:p>
          <a:p>
            <a:pPr lvl="1"/>
            <a:r>
              <a:rPr lang="en-US" dirty="0"/>
              <a:t>Economize tempo </a:t>
            </a:r>
            <a:r>
              <a:rPr lang="en-US" dirty="0" err="1"/>
              <a:t>ao</a:t>
            </a:r>
            <a:r>
              <a:rPr lang="en-US" dirty="0"/>
              <a:t> </a:t>
            </a:r>
            <a:r>
              <a:rPr lang="en-US" dirty="0" err="1"/>
              <a:t>escrever</a:t>
            </a:r>
            <a:r>
              <a:rPr lang="en-US" dirty="0"/>
              <a:t> </a:t>
            </a:r>
            <a:r>
              <a:rPr lang="en-US" dirty="0" err="1"/>
              <a:t>suas</a:t>
            </a:r>
            <a:r>
              <a:rPr lang="en-US" dirty="0"/>
              <a:t> </a:t>
            </a:r>
            <a:r>
              <a:rPr lang="en-US" dirty="0" err="1"/>
              <a:t>seções</a:t>
            </a:r>
            <a:r>
              <a:rPr lang="en-US" dirty="0"/>
              <a:t> de </a:t>
            </a:r>
            <a:r>
              <a:rPr lang="en-US" dirty="0" err="1" smtClean="0"/>
              <a:t>métodos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705787" y="278819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 smtClean="0"/>
              <a:t>Começam</a:t>
            </a:r>
            <a:r>
              <a:rPr lang="en-US" dirty="0" smtClean="0"/>
              <a:t> a </a:t>
            </a:r>
            <a:r>
              <a:rPr lang="en-US" dirty="0" err="1" smtClean="0"/>
              <a:t>ser</a:t>
            </a:r>
            <a:r>
              <a:rPr lang="en-US" dirty="0" smtClean="0"/>
              <a:t> </a:t>
            </a:r>
            <a:r>
              <a:rPr lang="en-US" dirty="0" err="1" smtClean="0"/>
              <a:t>recomendados</a:t>
            </a:r>
            <a:r>
              <a:rPr lang="mr-IN" dirty="0" smtClean="0"/>
              <a:t>…</a:t>
            </a:r>
            <a:endParaRPr lang="en-US" dirty="0"/>
          </a:p>
        </p:txBody>
      </p:sp>
      <p:pic>
        <p:nvPicPr>
          <p:cNvPr id="5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378" y="4035580"/>
            <a:ext cx="5249209" cy="2268379"/>
          </a:xfrm>
          <a:prstGeom prst="rect">
            <a:avLst/>
          </a:prstGeom>
        </p:spPr>
      </p:pic>
      <p:pic>
        <p:nvPicPr>
          <p:cNvPr id="7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3555" y="4113759"/>
            <a:ext cx="6373159" cy="1496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419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 amt="24000"/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78029"/>
            <a:ext cx="12290612" cy="1153230"/>
          </a:xfrm>
        </p:spPr>
        <p:txBody>
          <a:bodyPr/>
          <a:lstStyle/>
          <a:p>
            <a:r>
              <a:rPr lang="en-US" dirty="0" err="1" smtClean="0"/>
              <a:t>Será</a:t>
            </a:r>
            <a:r>
              <a:rPr lang="en-US" dirty="0" smtClean="0"/>
              <a:t> </a:t>
            </a:r>
            <a:r>
              <a:rPr lang="en-US" dirty="0" err="1" smtClean="0"/>
              <a:t>exigido</a:t>
            </a:r>
            <a:r>
              <a:rPr lang="en-US" dirty="0" smtClean="0"/>
              <a:t> </a:t>
            </a:r>
            <a:r>
              <a:rPr lang="en-US" dirty="0" err="1" smtClean="0"/>
              <a:t>em</a:t>
            </a:r>
            <a:r>
              <a:rPr lang="en-US" dirty="0" smtClean="0"/>
              <a:t> breve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mtClean="0"/>
              <a:t>Hence, data sharing</a:t>
            </a: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469039" y="6375029"/>
            <a:ext cx="694013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http://</a:t>
            </a:r>
            <a:r>
              <a:rPr lang="en-US" dirty="0" smtClean="0">
                <a:hlinkClick r:id="rId4"/>
              </a:rPr>
              <a:t>figshare.com/blog/2015_The_year_of_open_data_mandates/143</a:t>
            </a:r>
            <a:r>
              <a:rPr lang="en-US" dirty="0" smtClean="0"/>
              <a:t>  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0406" y="1454046"/>
            <a:ext cx="7848250" cy="4993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384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esultado de imagem para workfl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0702" y="2627026"/>
            <a:ext cx="5641298" cy="4230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Workflow / Pipeline / </a:t>
            </a:r>
            <a:r>
              <a:rPr lang="en-US" dirty="0" err="1" smtClean="0"/>
              <a:t>Linha</a:t>
            </a:r>
            <a:r>
              <a:rPr lang="en-US" dirty="0" smtClean="0"/>
              <a:t> de </a:t>
            </a:r>
            <a:r>
              <a:rPr lang="en-US" dirty="0" err="1" smtClean="0"/>
              <a:t>produção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709988" y="3097147"/>
            <a:ext cx="6500281" cy="2572579"/>
          </a:xfrm>
        </p:spPr>
        <p:txBody>
          <a:bodyPr>
            <a:noAutofit/>
          </a:bodyPr>
          <a:lstStyle/>
          <a:p>
            <a:r>
              <a:rPr lang="en-US" b="1" dirty="0" err="1" smtClean="0"/>
              <a:t>Ótimo</a:t>
            </a:r>
            <a:r>
              <a:rPr lang="en-US" dirty="0" smtClean="0"/>
              <a:t>: </a:t>
            </a:r>
            <a:r>
              <a:rPr lang="en-US" dirty="0" err="1" smtClean="0"/>
              <a:t>inclui</a:t>
            </a:r>
            <a:r>
              <a:rPr lang="en-US" dirty="0" smtClean="0"/>
              <a:t> </a:t>
            </a:r>
            <a:r>
              <a:rPr lang="en-US" dirty="0" err="1" smtClean="0"/>
              <a:t>todo</a:t>
            </a:r>
            <a:r>
              <a:rPr lang="en-US" dirty="0" smtClean="0"/>
              <a:t> o </a:t>
            </a:r>
            <a:r>
              <a:rPr lang="en-US" dirty="0" err="1" smtClean="0"/>
              <a:t>fluxo</a:t>
            </a:r>
            <a:r>
              <a:rPr lang="en-US" dirty="0" smtClean="0"/>
              <a:t> de </a:t>
            </a:r>
            <a:r>
              <a:rPr lang="en-US" dirty="0" err="1" smtClean="0"/>
              <a:t>trabalho</a:t>
            </a:r>
            <a:endParaRPr lang="en-US" dirty="0"/>
          </a:p>
          <a:p>
            <a:r>
              <a:rPr lang="en-US" b="1" dirty="0" err="1" smtClean="0"/>
              <a:t>Mínimo</a:t>
            </a:r>
            <a:r>
              <a:rPr lang="en-US" dirty="0" smtClean="0"/>
              <a:t>: Dados </a:t>
            </a:r>
            <a:r>
              <a:rPr lang="en-US" dirty="0" err="1" smtClean="0"/>
              <a:t>processados</a:t>
            </a:r>
            <a:r>
              <a:rPr lang="en-US" dirty="0" smtClean="0"/>
              <a:t> para </a:t>
            </a:r>
            <a:r>
              <a:rPr lang="en-US" dirty="0" err="1" smtClean="0"/>
              <a:t>os</a:t>
            </a:r>
            <a:r>
              <a:rPr lang="en-US" dirty="0" smtClean="0"/>
              <a:t> </a:t>
            </a:r>
            <a:r>
              <a:rPr lang="en-US" dirty="0" err="1" smtClean="0"/>
              <a:t>resultados</a:t>
            </a:r>
            <a:endParaRPr lang="en-US" dirty="0"/>
          </a:p>
          <a:p>
            <a:r>
              <a:rPr lang="en-US" b="1" dirty="0" err="1" smtClean="0"/>
              <a:t>Ótimo</a:t>
            </a:r>
            <a:r>
              <a:rPr lang="en-US" dirty="0"/>
              <a:t>: as </a:t>
            </a:r>
            <a:r>
              <a:rPr lang="en-US" dirty="0" err="1"/>
              <a:t>instruções</a:t>
            </a:r>
            <a:r>
              <a:rPr lang="en-US" dirty="0"/>
              <a:t> </a:t>
            </a:r>
            <a:r>
              <a:rPr lang="en-US" dirty="0" err="1"/>
              <a:t>devem</a:t>
            </a:r>
            <a:r>
              <a:rPr lang="en-US" dirty="0"/>
              <a:t> </a:t>
            </a:r>
            <a:r>
              <a:rPr lang="en-US" dirty="0" err="1"/>
              <a:t>ser</a:t>
            </a:r>
            <a:r>
              <a:rPr lang="en-US" dirty="0"/>
              <a:t> um </a:t>
            </a:r>
            <a:r>
              <a:rPr lang="en-US" dirty="0" err="1"/>
              <a:t>arquivo</a:t>
            </a:r>
            <a:r>
              <a:rPr lang="en-US" dirty="0"/>
              <a:t> de script </a:t>
            </a:r>
            <a:r>
              <a:rPr lang="en-US" dirty="0" err="1"/>
              <a:t>automatizado</a:t>
            </a:r>
            <a:r>
              <a:rPr lang="en-US" dirty="0"/>
              <a:t> (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dirty="0" err="1"/>
              <a:t>seja</a:t>
            </a:r>
            <a:r>
              <a:rPr lang="en-US" dirty="0"/>
              <a:t>, "</a:t>
            </a:r>
            <a:r>
              <a:rPr lang="en-US" dirty="0" err="1"/>
              <a:t>código</a:t>
            </a:r>
            <a:r>
              <a:rPr lang="en-US" dirty="0" smtClean="0"/>
              <a:t>")</a:t>
            </a:r>
          </a:p>
          <a:p>
            <a:r>
              <a:rPr lang="en-US" b="1" dirty="0" err="1" smtClean="0"/>
              <a:t>Mínimo</a:t>
            </a:r>
            <a:r>
              <a:rPr lang="en-US" dirty="0"/>
              <a:t>: </a:t>
            </a:r>
            <a:r>
              <a:rPr lang="en-US" dirty="0" err="1"/>
              <a:t>Instruções</a:t>
            </a:r>
            <a:r>
              <a:rPr lang="en-US" dirty="0"/>
              <a:t> </a:t>
            </a:r>
            <a:r>
              <a:rPr lang="en-US" dirty="0" smtClean="0"/>
              <a:t>que </a:t>
            </a:r>
            <a:r>
              <a:rPr lang="en-US" dirty="0" err="1"/>
              <a:t>permitem</a:t>
            </a:r>
            <a:r>
              <a:rPr lang="en-US" dirty="0"/>
              <a:t> a </a:t>
            </a:r>
            <a:r>
              <a:rPr lang="en-US" dirty="0" err="1"/>
              <a:t>reprodução</a:t>
            </a:r>
            <a:r>
              <a:rPr lang="en-US" dirty="0"/>
              <a:t> </a:t>
            </a:r>
            <a:r>
              <a:rPr lang="en-US" dirty="0" err="1"/>
              <a:t>completa</a:t>
            </a:r>
            <a:r>
              <a:rPr lang="en-US" dirty="0"/>
              <a:t> de </a:t>
            </a:r>
            <a:r>
              <a:rPr lang="en-US" dirty="0" err="1"/>
              <a:t>sua</a:t>
            </a:r>
            <a:r>
              <a:rPr lang="en-US" dirty="0"/>
              <a:t> </a:t>
            </a:r>
            <a:r>
              <a:rPr lang="en-US" dirty="0" err="1"/>
              <a:t>análise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1008796" y="1690688"/>
            <a:ext cx="10144428" cy="1115466"/>
            <a:chOff x="1047291" y="2906641"/>
            <a:chExt cx="9776844" cy="1115466"/>
          </a:xfrm>
        </p:grpSpPr>
        <p:sp>
          <p:nvSpPr>
            <p:cNvPr id="4" name="TextBox 3"/>
            <p:cNvSpPr txBox="1"/>
            <p:nvPr/>
          </p:nvSpPr>
          <p:spPr>
            <a:xfrm>
              <a:off x="1047291" y="3068000"/>
              <a:ext cx="2336611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/>
                <a:t>Dados </a:t>
              </a:r>
            </a:p>
            <a:p>
              <a:r>
                <a:rPr lang="en-US" sz="2800" dirty="0" err="1"/>
                <a:t>n</a:t>
              </a:r>
              <a:r>
                <a:rPr lang="en-US" sz="2800" dirty="0" err="1" smtClean="0"/>
                <a:t>ão</a:t>
              </a:r>
              <a:r>
                <a:rPr lang="en-US" sz="2800" dirty="0" smtClean="0"/>
                <a:t> </a:t>
              </a:r>
              <a:r>
                <a:rPr lang="en-US" sz="2800" dirty="0" err="1" smtClean="0"/>
                <a:t>tratados</a:t>
              </a:r>
              <a:endParaRPr lang="en-US" sz="2800" dirty="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4987292" y="3068000"/>
              <a:ext cx="2240058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/>
                <a:t>Dados </a:t>
              </a:r>
              <a:r>
                <a:rPr lang="en-US" sz="2800" dirty="0" err="1" smtClean="0"/>
                <a:t>Processados</a:t>
              </a:r>
              <a:endParaRPr lang="en-US" sz="2800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8885417" y="3295260"/>
              <a:ext cx="193871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err="1" smtClean="0"/>
                <a:t>Resultados</a:t>
              </a:r>
              <a:endParaRPr lang="en-US" sz="2800" dirty="0"/>
            </a:p>
          </p:txBody>
        </p:sp>
        <p:cxnSp>
          <p:nvCxnSpPr>
            <p:cNvPr id="8" name="Straight Arrow Connector 7"/>
            <p:cNvCxnSpPr/>
            <p:nvPr/>
          </p:nvCxnSpPr>
          <p:spPr>
            <a:xfrm>
              <a:off x="3379244" y="3606609"/>
              <a:ext cx="1667385" cy="15942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/>
            <p:nvPr/>
          </p:nvCxnSpPr>
          <p:spPr>
            <a:xfrm flipV="1">
              <a:off x="7296181" y="3622551"/>
              <a:ext cx="1539395" cy="15942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3697512" y="2906641"/>
              <a:ext cx="122094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 smtClean="0"/>
                <a:t>Processar</a:t>
              </a:r>
              <a:endParaRPr lang="en-US" sz="1600" dirty="0" smtClean="0"/>
            </a:p>
            <a:p>
              <a:r>
                <a:rPr lang="en-US" sz="1600" dirty="0" err="1" smtClean="0"/>
                <a:t>Instruções</a:t>
              </a:r>
              <a:endParaRPr lang="en-US" sz="1600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464694" y="2922354"/>
              <a:ext cx="142072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 smtClean="0"/>
                <a:t>Instruções</a:t>
              </a:r>
              <a:r>
                <a:rPr lang="en-US" sz="1600" dirty="0" smtClean="0"/>
                <a:t> de</a:t>
              </a:r>
            </a:p>
            <a:p>
              <a:r>
                <a:rPr lang="en-US" sz="1600" dirty="0" err="1" smtClean="0"/>
                <a:t>Análise</a:t>
              </a:r>
              <a:endParaRPr 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2145584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 amt="24000"/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524000" y="986589"/>
            <a:ext cx="9144000" cy="1031458"/>
          </a:xfrm>
        </p:spPr>
        <p:txBody>
          <a:bodyPr/>
          <a:lstStyle/>
          <a:p>
            <a:r>
              <a:rPr lang="en-US" dirty="0" err="1" smtClean="0"/>
              <a:t>Reprodutibilidade</a:t>
            </a:r>
            <a:r>
              <a:rPr lang="en-US" dirty="0" smtClean="0"/>
              <a:t> </a:t>
            </a:r>
            <a:r>
              <a:rPr lang="en-US" dirty="0" smtClean="0"/>
              <a:t>=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1348481" y="2717364"/>
            <a:ext cx="9144000" cy="2485942"/>
          </a:xfrm>
        </p:spPr>
        <p:txBody>
          <a:bodyPr>
            <a:noAutofit/>
          </a:bodyPr>
          <a:lstStyle/>
          <a:p>
            <a:r>
              <a:rPr lang="en-US" sz="4400" dirty="0" smtClean="0"/>
              <a:t>Dados </a:t>
            </a:r>
            <a:endParaRPr lang="en-US" sz="4400" dirty="0" smtClean="0"/>
          </a:p>
          <a:p>
            <a:r>
              <a:rPr lang="en-US" sz="4400" dirty="0" smtClean="0"/>
              <a:t>+</a:t>
            </a:r>
          </a:p>
          <a:p>
            <a:r>
              <a:rPr lang="en-US" sz="4400" dirty="0" err="1" smtClean="0"/>
              <a:t>Código</a:t>
            </a:r>
            <a:r>
              <a:rPr lang="en-US" sz="4400" dirty="0" smtClean="0"/>
              <a:t> Fonte/</a:t>
            </a:r>
            <a:r>
              <a:rPr lang="en-US" sz="4400" dirty="0" err="1" smtClean="0"/>
              <a:t>Ferramentas</a:t>
            </a:r>
            <a:endParaRPr lang="en-US" sz="4400" dirty="0" smtClean="0"/>
          </a:p>
          <a:p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599796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 amt="24000"/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Tipos</a:t>
            </a:r>
            <a:r>
              <a:rPr lang="en-US" dirty="0" smtClean="0"/>
              <a:t> de Dado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Dados </a:t>
            </a:r>
            <a:r>
              <a:rPr lang="en-US" b="1" dirty="0" err="1" smtClean="0"/>
              <a:t>brutos</a:t>
            </a:r>
            <a:r>
              <a:rPr lang="en-US" b="1" dirty="0" smtClean="0"/>
              <a:t> </a:t>
            </a:r>
            <a:r>
              <a:rPr lang="en-US" dirty="0" smtClean="0"/>
              <a:t>– o que </a:t>
            </a:r>
            <a:r>
              <a:rPr lang="en-US" dirty="0" err="1" smtClean="0"/>
              <a:t>é</a:t>
            </a:r>
            <a:r>
              <a:rPr lang="en-US" dirty="0" smtClean="0"/>
              <a:t> </a:t>
            </a:r>
            <a:r>
              <a:rPr lang="en-US" dirty="0" err="1" smtClean="0"/>
              <a:t>registrado</a:t>
            </a:r>
            <a:endParaRPr lang="en-US" dirty="0" smtClean="0"/>
          </a:p>
          <a:p>
            <a:pPr lvl="1"/>
            <a:r>
              <a:rPr lang="en-US" dirty="0" err="1" smtClean="0"/>
              <a:t>Exportado</a:t>
            </a:r>
            <a:r>
              <a:rPr lang="en-US" dirty="0" smtClean="0"/>
              <a:t> de </a:t>
            </a:r>
            <a:r>
              <a:rPr lang="en-US" dirty="0" err="1" smtClean="0"/>
              <a:t>Ressonância</a:t>
            </a:r>
            <a:r>
              <a:rPr lang="en-US" dirty="0" smtClean="0"/>
              <a:t> </a:t>
            </a:r>
            <a:r>
              <a:rPr lang="en-US" dirty="0" err="1" smtClean="0"/>
              <a:t>Magnética</a:t>
            </a:r>
            <a:endParaRPr lang="en-US" dirty="0" smtClean="0"/>
          </a:p>
          <a:p>
            <a:pPr lvl="1"/>
            <a:r>
              <a:rPr lang="en-US" dirty="0" err="1" smtClean="0"/>
              <a:t>Leituras</a:t>
            </a:r>
            <a:r>
              <a:rPr lang="en-US" dirty="0" smtClean="0"/>
              <a:t> de </a:t>
            </a:r>
            <a:r>
              <a:rPr lang="en-US" dirty="0" err="1" smtClean="0"/>
              <a:t>máquinas</a:t>
            </a:r>
            <a:endParaRPr lang="en-US" dirty="0" smtClean="0"/>
          </a:p>
          <a:p>
            <a:pPr lvl="1"/>
            <a:r>
              <a:rPr lang="en-US" dirty="0" err="1" smtClean="0"/>
              <a:t>Resultados</a:t>
            </a:r>
            <a:r>
              <a:rPr lang="en-US" dirty="0" smtClean="0"/>
              <a:t> de surveys (</a:t>
            </a:r>
            <a:r>
              <a:rPr lang="en-US" dirty="0" err="1" smtClean="0"/>
              <a:t>pesquisas</a:t>
            </a:r>
            <a:r>
              <a:rPr lang="en-US" dirty="0" smtClean="0"/>
              <a:t>)</a:t>
            </a:r>
            <a:endParaRPr lang="en-US" dirty="0" smtClean="0"/>
          </a:p>
          <a:p>
            <a:endParaRPr lang="en-US" dirty="0"/>
          </a:p>
          <a:p>
            <a:r>
              <a:rPr lang="en-US" b="1" dirty="0" smtClean="0"/>
              <a:t>Dados </a:t>
            </a:r>
            <a:r>
              <a:rPr lang="en-US" b="1" dirty="0" err="1" smtClean="0"/>
              <a:t>tratados</a:t>
            </a:r>
            <a:r>
              <a:rPr lang="en-US" b="1" dirty="0" smtClean="0"/>
              <a:t> </a:t>
            </a:r>
            <a:r>
              <a:rPr lang="en-US" dirty="0" smtClean="0"/>
              <a:t>– ”</a:t>
            </a:r>
            <a:r>
              <a:rPr lang="en-US" dirty="0" err="1" smtClean="0"/>
              <a:t>limpos</a:t>
            </a:r>
            <a:r>
              <a:rPr lang="en-US" dirty="0" smtClean="0"/>
              <a:t>”</a:t>
            </a:r>
            <a:endParaRPr lang="en-US" dirty="0" smtClean="0"/>
          </a:p>
          <a:p>
            <a:pPr lvl="1"/>
            <a:r>
              <a:rPr lang="en-US" dirty="0" err="1" smtClean="0"/>
              <a:t>Prontos</a:t>
            </a:r>
            <a:r>
              <a:rPr lang="en-US" dirty="0" smtClean="0"/>
              <a:t> para </a:t>
            </a:r>
            <a:r>
              <a:rPr lang="en-US" dirty="0" err="1" smtClean="0"/>
              <a:t>análises</a:t>
            </a:r>
            <a:endParaRPr lang="en-US" dirty="0" smtClean="0"/>
          </a:p>
          <a:p>
            <a:pPr lvl="1"/>
            <a:r>
              <a:rPr lang="en-US" dirty="0" err="1" smtClean="0"/>
              <a:t>Formatado</a:t>
            </a:r>
            <a:r>
              <a:rPr lang="en-US" dirty="0" smtClean="0"/>
              <a:t> </a:t>
            </a:r>
            <a:r>
              <a:rPr lang="en-US" dirty="0" err="1" smtClean="0"/>
              <a:t>adequadamente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838060" y="3161949"/>
            <a:ext cx="374499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 err="1" smtClean="0"/>
              <a:t>Aderentes</a:t>
            </a:r>
            <a:r>
              <a:rPr lang="en-US" sz="4000" dirty="0" smtClean="0"/>
              <a:t> </a:t>
            </a:r>
            <a:r>
              <a:rPr lang="en-US" sz="4000" dirty="0" err="1" smtClean="0"/>
              <a:t>aos</a:t>
            </a:r>
            <a:r>
              <a:rPr lang="en-US" sz="4000" dirty="0"/>
              <a:t> </a:t>
            </a:r>
            <a:r>
              <a:rPr lang="en-US" sz="4000" dirty="0" smtClean="0"/>
              <a:t>FAIR </a:t>
            </a:r>
            <a:r>
              <a:rPr lang="en-US" sz="4000" dirty="0"/>
              <a:t>Data Principles</a:t>
            </a:r>
            <a:endParaRPr lang="en-US" sz="4000" dirty="0"/>
          </a:p>
        </p:txBody>
      </p:sp>
      <p:sp>
        <p:nvSpPr>
          <p:cNvPr id="5" name="Retângulo 4"/>
          <p:cNvSpPr/>
          <p:nvPr/>
        </p:nvSpPr>
        <p:spPr>
          <a:xfrm>
            <a:off x="6353920" y="5235878"/>
            <a:ext cx="54202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hlinkClick r:id="rId4"/>
              </a:rPr>
              <a:t>https://</a:t>
            </a:r>
            <a:r>
              <a:rPr lang="pt-BR" dirty="0" smtClean="0">
                <a:hlinkClick r:id="rId4"/>
              </a:rPr>
              <a:t>www.force11.org/group/fairgroup/fairprinciples</a:t>
            </a:r>
            <a:r>
              <a:rPr lang="pt-BR" dirty="0" smtClean="0"/>
              <a:t> 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3521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24000"/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FAIR Data </a:t>
            </a:r>
            <a:r>
              <a:rPr lang="pt-BR" dirty="0" err="1" smtClean="0"/>
              <a:t>Principles</a:t>
            </a:r>
            <a:endParaRPr lang="pt-BR" dirty="0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6476" y="1449712"/>
            <a:ext cx="7282613" cy="4815635"/>
          </a:xfrm>
        </p:spPr>
      </p:pic>
      <p:sp>
        <p:nvSpPr>
          <p:cNvPr id="5" name="Retângulo 4"/>
          <p:cNvSpPr/>
          <p:nvPr/>
        </p:nvSpPr>
        <p:spPr>
          <a:xfrm>
            <a:off x="6676098" y="6488668"/>
            <a:ext cx="54202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hlinkClick r:id="rId4"/>
              </a:rPr>
              <a:t>https://</a:t>
            </a:r>
            <a:r>
              <a:rPr lang="pt-BR" dirty="0" smtClean="0">
                <a:hlinkClick r:id="rId4"/>
              </a:rPr>
              <a:t>www.force11.org/group/fairgroup/fairprinciples</a:t>
            </a:r>
            <a:r>
              <a:rPr lang="pt-BR" dirty="0" smtClean="0"/>
              <a:t> 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35189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 amt="24000"/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463" y="277422"/>
            <a:ext cx="10515600" cy="1325563"/>
          </a:xfrm>
        </p:spPr>
        <p:txBody>
          <a:bodyPr/>
          <a:lstStyle/>
          <a:p>
            <a:r>
              <a:rPr lang="en-US" smtClean="0"/>
              <a:t>FAIR principles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9463" y="1707918"/>
            <a:ext cx="6746823" cy="3298798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 err="1"/>
              <a:t>Encontrável</a:t>
            </a:r>
            <a:r>
              <a:rPr lang="en-US" dirty="0"/>
              <a:t>: URLs, </a:t>
            </a:r>
            <a:r>
              <a:rPr lang="en-US" dirty="0" err="1"/>
              <a:t>bons</a:t>
            </a:r>
            <a:r>
              <a:rPr lang="en-US" dirty="0"/>
              <a:t> </a:t>
            </a:r>
            <a:r>
              <a:rPr lang="en-US" dirty="0" err="1"/>
              <a:t>metadados</a:t>
            </a:r>
            <a:r>
              <a:rPr lang="en-US" dirty="0"/>
              <a:t>, </a:t>
            </a:r>
            <a:r>
              <a:rPr lang="en-US" dirty="0" err="1"/>
              <a:t>em</a:t>
            </a:r>
            <a:r>
              <a:rPr lang="en-US" dirty="0"/>
              <a:t> um </a:t>
            </a:r>
            <a:r>
              <a:rPr lang="en-US" dirty="0" err="1" smtClean="0"/>
              <a:t>endereço</a:t>
            </a:r>
            <a:r>
              <a:rPr lang="en-US" dirty="0" smtClean="0"/>
              <a:t>/local </a:t>
            </a:r>
            <a:r>
              <a:rPr lang="en-US" dirty="0" err="1" smtClean="0"/>
              <a:t>pesquisável</a:t>
            </a:r>
            <a:endParaRPr lang="en-US" dirty="0" smtClean="0"/>
          </a:p>
          <a:p>
            <a:r>
              <a:rPr lang="en-US" b="1" dirty="0" err="1" smtClean="0"/>
              <a:t>Acessível</a:t>
            </a:r>
            <a:r>
              <a:rPr lang="en-US" dirty="0"/>
              <a:t>: </a:t>
            </a:r>
            <a:r>
              <a:rPr lang="en-US" dirty="0" err="1"/>
              <a:t>acesso</a:t>
            </a:r>
            <a:r>
              <a:rPr lang="en-US" dirty="0"/>
              <a:t> </a:t>
            </a:r>
            <a:r>
              <a:rPr lang="en-US" dirty="0" err="1"/>
              <a:t>rápido</a:t>
            </a:r>
            <a:r>
              <a:rPr lang="en-US" dirty="0"/>
              <a:t> </a:t>
            </a:r>
            <a:r>
              <a:rPr lang="en-US" dirty="0" err="1"/>
              <a:t>aos</a:t>
            </a:r>
            <a:r>
              <a:rPr lang="en-US" dirty="0"/>
              <a:t> </a:t>
            </a:r>
            <a:r>
              <a:rPr lang="en-US" dirty="0" err="1"/>
              <a:t>metadados</a:t>
            </a:r>
            <a:r>
              <a:rPr lang="en-US" dirty="0"/>
              <a:t> (e </a:t>
            </a:r>
            <a:r>
              <a:rPr lang="en-US" dirty="0" err="1"/>
              <a:t>também</a:t>
            </a:r>
            <a:r>
              <a:rPr lang="en-US" dirty="0"/>
              <a:t> </a:t>
            </a:r>
            <a:r>
              <a:rPr lang="en-US" dirty="0" err="1"/>
              <a:t>aos</a:t>
            </a:r>
            <a:r>
              <a:rPr lang="en-US" dirty="0"/>
              <a:t> dados</a:t>
            </a:r>
            <a:r>
              <a:rPr lang="en-US" dirty="0" smtClean="0"/>
              <a:t>)</a:t>
            </a:r>
          </a:p>
          <a:p>
            <a:r>
              <a:rPr lang="en-US" b="1" dirty="0" err="1" smtClean="0"/>
              <a:t>Interoperável</a:t>
            </a:r>
            <a:r>
              <a:rPr lang="en-US" dirty="0"/>
              <a:t>: </a:t>
            </a:r>
            <a:r>
              <a:rPr lang="en-US" dirty="0" err="1" smtClean="0"/>
              <a:t>uso</a:t>
            </a:r>
            <a:r>
              <a:rPr lang="en-US" dirty="0" smtClean="0"/>
              <a:t> </a:t>
            </a:r>
            <a:r>
              <a:rPr lang="en-US" dirty="0"/>
              <a:t>de </a:t>
            </a:r>
            <a:r>
              <a:rPr lang="en-US" dirty="0" err="1"/>
              <a:t>terminologias</a:t>
            </a:r>
            <a:r>
              <a:rPr lang="en-US" dirty="0"/>
              <a:t> </a:t>
            </a:r>
            <a:r>
              <a:rPr lang="en-US" dirty="0" err="1"/>
              <a:t>bem</a:t>
            </a:r>
            <a:r>
              <a:rPr lang="en-US" dirty="0"/>
              <a:t> </a:t>
            </a:r>
            <a:r>
              <a:rPr lang="en-US" dirty="0" err="1"/>
              <a:t>estabelecidas</a:t>
            </a:r>
            <a:r>
              <a:rPr lang="en-US" dirty="0"/>
              <a:t>, </a:t>
            </a:r>
            <a:r>
              <a:rPr lang="en-US" dirty="0" err="1" smtClean="0"/>
              <a:t>sempre</a:t>
            </a:r>
            <a:r>
              <a:rPr lang="en-US" dirty="0" smtClean="0"/>
              <a:t> que </a:t>
            </a:r>
            <a:r>
              <a:rPr lang="en-US" dirty="0" err="1" smtClean="0"/>
              <a:t>possível</a:t>
            </a:r>
            <a:endParaRPr lang="en-US" dirty="0" smtClean="0"/>
          </a:p>
          <a:p>
            <a:r>
              <a:rPr lang="en-US" b="1" dirty="0" err="1" smtClean="0"/>
              <a:t>Reutilizável</a:t>
            </a:r>
            <a:r>
              <a:rPr lang="en-US" dirty="0"/>
              <a:t>: </a:t>
            </a:r>
            <a:r>
              <a:rPr lang="en-US" dirty="0" err="1"/>
              <a:t>bons</a:t>
            </a:r>
            <a:r>
              <a:rPr lang="en-US" dirty="0"/>
              <a:t> </a:t>
            </a:r>
            <a:r>
              <a:rPr lang="en-US" dirty="0" err="1"/>
              <a:t>metadados</a:t>
            </a:r>
            <a:r>
              <a:rPr lang="en-US" dirty="0"/>
              <a:t>, </a:t>
            </a:r>
            <a:r>
              <a:rPr lang="en-US" dirty="0" err="1"/>
              <a:t>licença</a:t>
            </a:r>
            <a:r>
              <a:rPr lang="en-US" dirty="0"/>
              <a:t> de </a:t>
            </a:r>
            <a:r>
              <a:rPr lang="en-US" dirty="0" err="1"/>
              <a:t>uso</a:t>
            </a:r>
            <a:r>
              <a:rPr lang="en-US" dirty="0"/>
              <a:t>, </a:t>
            </a:r>
            <a:r>
              <a:rPr lang="en-US" dirty="0" err="1"/>
              <a:t>procedência</a:t>
            </a:r>
            <a:r>
              <a:rPr lang="en-US" dirty="0"/>
              <a:t>, </a:t>
            </a:r>
            <a:r>
              <a:rPr lang="en-US" dirty="0" err="1"/>
              <a:t>atende</a:t>
            </a:r>
            <a:r>
              <a:rPr lang="en-US" dirty="0"/>
              <a:t> </a:t>
            </a:r>
            <a:r>
              <a:rPr lang="en-US" dirty="0" err="1"/>
              <a:t>aos</a:t>
            </a:r>
            <a:r>
              <a:rPr lang="en-US" dirty="0"/>
              <a:t> </a:t>
            </a:r>
            <a:r>
              <a:rPr lang="en-US" dirty="0" err="1"/>
              <a:t>padrões</a:t>
            </a:r>
            <a:r>
              <a:rPr lang="en-US" dirty="0"/>
              <a:t> </a:t>
            </a:r>
            <a:r>
              <a:rPr lang="en-US" dirty="0" err="1"/>
              <a:t>comunitários</a:t>
            </a:r>
            <a:r>
              <a:rPr lang="en-US" dirty="0"/>
              <a:t> </a:t>
            </a:r>
            <a:r>
              <a:rPr lang="en-US" dirty="0" err="1"/>
              <a:t>estabelecidos</a:t>
            </a:r>
            <a:endParaRPr lang="en-US" u="sng" dirty="0"/>
          </a:p>
        </p:txBody>
      </p:sp>
      <p:sp>
        <p:nvSpPr>
          <p:cNvPr id="4" name="TextBox 3"/>
          <p:cNvSpPr txBox="1"/>
          <p:nvPr/>
        </p:nvSpPr>
        <p:spPr>
          <a:xfrm>
            <a:off x="534720" y="4698939"/>
            <a:ext cx="35818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hlinkClick r:id="rId4"/>
              </a:rPr>
              <a:t>http://</a:t>
            </a:r>
            <a:r>
              <a:rPr lang="en-US" sz="1400" dirty="0" smtClean="0">
                <a:hlinkClick r:id="rId4"/>
              </a:rPr>
              <a:t>www.nature.com/articles/sdata201618</a:t>
            </a:r>
            <a:r>
              <a:rPr lang="en-US" sz="1400" dirty="0" smtClean="0"/>
              <a:t> </a:t>
            </a:r>
            <a:endParaRPr lang="en-US" sz="1400" dirty="0"/>
          </a:p>
        </p:txBody>
      </p:sp>
      <p:pic>
        <p:nvPicPr>
          <p:cNvPr id="1026" name="Picture 2" descr="esultado de imagem para The FAIR Data Principle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5457" y="1430904"/>
            <a:ext cx="4984698" cy="3744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tângulo 4"/>
          <p:cNvSpPr/>
          <p:nvPr/>
        </p:nvSpPr>
        <p:spPr>
          <a:xfrm>
            <a:off x="6383779" y="5175753"/>
            <a:ext cx="580822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400" dirty="0">
                <a:hlinkClick r:id="rId6"/>
              </a:rPr>
              <a:t>https://</a:t>
            </a:r>
            <a:r>
              <a:rPr lang="pt-BR" sz="1400" dirty="0" smtClean="0">
                <a:hlinkClick r:id="rId6"/>
              </a:rPr>
              <a:t>pt.slideshare.net/lshtm/preparing-data-for-sharing-the-fair-principles</a:t>
            </a:r>
            <a:r>
              <a:rPr lang="pt-BR" sz="1400" dirty="0" smtClean="0"/>
              <a:t> </a:t>
            </a:r>
            <a:endParaRPr lang="pt-BR" sz="1400" dirty="0"/>
          </a:p>
        </p:txBody>
      </p:sp>
    </p:spTree>
    <p:extLst>
      <p:ext uri="{BB962C8B-B14F-4D97-AF65-F5344CB8AC3E}">
        <p14:creationId xmlns:p14="http://schemas.microsoft.com/office/powerpoint/2010/main" val="293638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 amt="24000"/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Metadata / </a:t>
            </a:r>
            <a:r>
              <a:rPr lang="en-US" dirty="0" err="1" smtClean="0"/>
              <a:t>Metadado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341" y="1690687"/>
            <a:ext cx="10401557" cy="4351338"/>
          </a:xfrm>
        </p:spPr>
        <p:txBody>
          <a:bodyPr>
            <a:normAutofit/>
          </a:bodyPr>
          <a:lstStyle/>
          <a:p>
            <a:r>
              <a:rPr lang="en-US" sz="2000" dirty="0" smtClean="0"/>
              <a:t>Metadata </a:t>
            </a:r>
            <a:r>
              <a:rPr lang="en-US" sz="2000" dirty="0" err="1" smtClean="0"/>
              <a:t>descreve</a:t>
            </a:r>
            <a:r>
              <a:rPr lang="en-US" sz="2000" dirty="0" smtClean="0"/>
              <a:t> </a:t>
            </a:r>
            <a:r>
              <a:rPr lang="en-US" sz="2000" dirty="0" err="1" smtClean="0"/>
              <a:t>os</a:t>
            </a:r>
            <a:r>
              <a:rPr lang="en-US" sz="2000" dirty="0" smtClean="0"/>
              <a:t> dados da </a:t>
            </a:r>
            <a:r>
              <a:rPr lang="en-US" sz="2000" dirty="0" err="1" smtClean="0"/>
              <a:t>pesquisa</a:t>
            </a:r>
            <a:r>
              <a:rPr lang="en-US" sz="2000" dirty="0" smtClean="0"/>
              <a:t>: </a:t>
            </a:r>
            <a:endParaRPr lang="en-US" sz="2000" dirty="0" smtClean="0"/>
          </a:p>
          <a:p>
            <a:pPr lvl="1"/>
            <a:r>
              <a:rPr lang="en-US" sz="1800" dirty="0" smtClean="0"/>
              <a:t>Format depends on what type of data you have</a:t>
            </a:r>
          </a:p>
          <a:p>
            <a:pPr lvl="1"/>
            <a:endParaRPr lang="en-US" sz="1800" dirty="0"/>
          </a:p>
          <a:p>
            <a:r>
              <a:rPr lang="en-US" sz="2000" dirty="0"/>
              <a:t>Dublin Core: </a:t>
            </a:r>
            <a:r>
              <a:rPr lang="en-US" sz="2000" dirty="0">
                <a:hlinkClick r:id="rId4"/>
              </a:rPr>
              <a:t>http://dublincore.org/documents/dcmi-terms</a:t>
            </a:r>
            <a:r>
              <a:rPr lang="en-US" sz="2000" dirty="0" smtClean="0">
                <a:hlinkClick r:id="rId4"/>
              </a:rPr>
              <a:t>/</a:t>
            </a:r>
            <a:endParaRPr lang="en-US" sz="2000" dirty="0" smtClean="0"/>
          </a:p>
          <a:p>
            <a:pPr lvl="1"/>
            <a:r>
              <a:rPr lang="en-US" sz="1800" dirty="0" err="1" smtClean="0"/>
              <a:t>Pode</a:t>
            </a:r>
            <a:r>
              <a:rPr lang="en-US" sz="1800" dirty="0" smtClean="0"/>
              <a:t> </a:t>
            </a:r>
            <a:r>
              <a:rPr lang="en-US" sz="1800" dirty="0" err="1" smtClean="0"/>
              <a:t>ser</a:t>
            </a:r>
            <a:r>
              <a:rPr lang="en-US" sz="1800" dirty="0" smtClean="0"/>
              <a:t> </a:t>
            </a:r>
            <a:r>
              <a:rPr lang="en-US" sz="1800" dirty="0" err="1" smtClean="0"/>
              <a:t>aplicado</a:t>
            </a:r>
            <a:r>
              <a:rPr lang="en-US" sz="1800" dirty="0" smtClean="0"/>
              <a:t> </a:t>
            </a:r>
            <a:r>
              <a:rPr lang="en-US" sz="1800" dirty="0" err="1" smtClean="0"/>
              <a:t>em</a:t>
            </a:r>
            <a:r>
              <a:rPr lang="en-US" sz="1800" dirty="0" smtClean="0"/>
              <a:t> </a:t>
            </a:r>
            <a:r>
              <a:rPr lang="en-US" sz="1800" dirty="0" err="1" smtClean="0"/>
              <a:t>qualquer</a:t>
            </a:r>
            <a:r>
              <a:rPr lang="en-US" sz="1800" dirty="0" smtClean="0"/>
              <a:t> </a:t>
            </a:r>
            <a:r>
              <a:rPr lang="en-US" sz="1800" dirty="0" err="1" smtClean="0"/>
              <a:t>área</a:t>
            </a:r>
            <a:endParaRPr lang="en-US" sz="1800" dirty="0" smtClean="0"/>
          </a:p>
          <a:p>
            <a:pPr lvl="1"/>
            <a:endParaRPr lang="en-US" sz="1800" dirty="0"/>
          </a:p>
          <a:p>
            <a:r>
              <a:rPr lang="en-US" sz="2000" dirty="0" err="1" smtClean="0"/>
              <a:t>Existem</a:t>
            </a:r>
            <a:r>
              <a:rPr lang="en-US" sz="2000" dirty="0" smtClean="0"/>
              <a:t> </a:t>
            </a:r>
            <a:r>
              <a:rPr lang="en-US" sz="2000" dirty="0" err="1" smtClean="0"/>
              <a:t>vários</a:t>
            </a:r>
            <a:r>
              <a:rPr lang="en-US" sz="2000" dirty="0" smtClean="0"/>
              <a:t> </a:t>
            </a:r>
            <a:r>
              <a:rPr lang="en-US" sz="2000" dirty="0" err="1" smtClean="0"/>
              <a:t>padrões</a:t>
            </a:r>
            <a:r>
              <a:rPr lang="en-US" sz="2000" dirty="0" smtClean="0"/>
              <a:t> de </a:t>
            </a:r>
            <a:r>
              <a:rPr lang="en-US" sz="2000" dirty="0" err="1" smtClean="0"/>
              <a:t>metadados</a:t>
            </a:r>
            <a:endParaRPr lang="en-US" sz="2000" dirty="0" smtClean="0"/>
          </a:p>
          <a:p>
            <a:pPr lvl="1"/>
            <a:r>
              <a:rPr lang="en-US" sz="1800" dirty="0"/>
              <a:t>INDA: </a:t>
            </a:r>
            <a:r>
              <a:rPr lang="en-US" sz="1800" dirty="0">
                <a:hlinkClick r:id="rId5"/>
              </a:rPr>
              <a:t>http://wiki.dados.gov.br/Padroes-de-metadados.ashx</a:t>
            </a:r>
            <a:r>
              <a:rPr lang="en-US" sz="1800" dirty="0"/>
              <a:t> </a:t>
            </a:r>
            <a:endParaRPr lang="en-US" sz="1800" dirty="0" smtClean="0"/>
          </a:p>
          <a:p>
            <a:pPr lvl="1"/>
            <a:r>
              <a:rPr lang="en-US" sz="1800" dirty="0" err="1"/>
              <a:t>ePMG</a:t>
            </a:r>
            <a:r>
              <a:rPr lang="en-US" sz="1800" dirty="0"/>
              <a:t>: </a:t>
            </a:r>
            <a:r>
              <a:rPr lang="en-US" sz="1800" dirty="0">
                <a:hlinkClick r:id="rId6" invalidUrl="https://www.governoeletronico.gov.br/documentos-e-arquivos/PMG Versao 1_1.pdf"/>
              </a:rPr>
              <a:t>https</a:t>
            </a:r>
            <a:r>
              <a:rPr lang="en-US" sz="1800" dirty="0">
                <a:hlinkClick r:id="rId7" invalidUrl="https://www.governoeletronico.gov.br/documentos-e-arquivos/PMG Versao 1_1.pdf"/>
              </a:rPr>
              <a:t>://</a:t>
            </a:r>
            <a:r>
              <a:rPr lang="en-US" sz="1800" dirty="0">
                <a:hlinkClick r:id="rId8" invalidUrl="https://www.governoeletronico.gov.br/documentos-e-arquivos/PMG Versao 1_1.pdf"/>
              </a:rPr>
              <a:t>www.governoeletronico.gov.br/documentos-e-arquivos/PMG%20Versao%201_1.pdf</a:t>
            </a:r>
            <a:r>
              <a:rPr lang="en-US" sz="1800" dirty="0"/>
              <a:t> </a:t>
            </a:r>
          </a:p>
          <a:p>
            <a:pPr lvl="1"/>
            <a:r>
              <a:rPr lang="en-US" sz="1800" dirty="0" smtClean="0"/>
              <a:t>OBAA </a:t>
            </a:r>
            <a:r>
              <a:rPr lang="en-US" sz="1800" dirty="0"/>
              <a:t>- </a:t>
            </a:r>
            <a:r>
              <a:rPr lang="en-US" sz="1800" dirty="0">
                <a:hlinkClick r:id="rId9"/>
              </a:rPr>
              <a:t>http://</a:t>
            </a:r>
            <a:r>
              <a:rPr lang="en-US" sz="1800" dirty="0" smtClean="0">
                <a:hlinkClick r:id="rId9"/>
              </a:rPr>
              <a:t>www.portalobaa.org/padrao-obaa</a:t>
            </a:r>
            <a:r>
              <a:rPr lang="en-US" sz="1800" dirty="0" smtClean="0"/>
              <a:t> </a:t>
            </a:r>
          </a:p>
          <a:p>
            <a:pPr lvl="1"/>
            <a:r>
              <a:rPr lang="en-US" sz="1800" dirty="0"/>
              <a:t>INDE: </a:t>
            </a:r>
            <a:r>
              <a:rPr lang="en-US" sz="1800" dirty="0">
                <a:hlinkClick r:id="rId10"/>
              </a:rPr>
              <a:t>http://</a:t>
            </a:r>
            <a:r>
              <a:rPr lang="en-US" sz="1800" dirty="0" smtClean="0">
                <a:hlinkClick r:id="rId10"/>
              </a:rPr>
              <a:t>www.metadados.inde.gov.br/geonetwork/srv/por/main.home</a:t>
            </a:r>
            <a:r>
              <a:rPr lang="en-US" sz="1800" dirty="0" smtClean="0"/>
              <a:t> </a:t>
            </a:r>
            <a:endParaRPr lang="en-US" sz="1800" dirty="0"/>
          </a:p>
          <a:p>
            <a:pPr lvl="1"/>
            <a:r>
              <a:rPr lang="en-US" sz="1800" dirty="0" smtClean="0"/>
              <a:t>Search </a:t>
            </a:r>
            <a:r>
              <a:rPr lang="en-US" sz="1800" dirty="0" smtClean="0"/>
              <a:t>for </a:t>
            </a:r>
            <a:r>
              <a:rPr lang="en-US" sz="1800" dirty="0"/>
              <a:t>other standards: </a:t>
            </a:r>
            <a:r>
              <a:rPr lang="en-US" sz="1800" dirty="0">
                <a:hlinkClick r:id="rId11"/>
              </a:rPr>
              <a:t>https://biosharing.org/standards</a:t>
            </a:r>
            <a:r>
              <a:rPr lang="en-US" sz="1800" dirty="0" smtClean="0">
                <a:hlinkClick r:id="rId11"/>
              </a:rPr>
              <a:t>/</a:t>
            </a:r>
            <a:endParaRPr lang="en-US" sz="1800" dirty="0" smtClean="0"/>
          </a:p>
          <a:p>
            <a:pPr lvl="1"/>
            <a:endParaRPr lang="en-US" sz="1800" dirty="0"/>
          </a:p>
          <a:p>
            <a:pPr lvl="1"/>
            <a:endParaRPr lang="en-US" sz="1800" dirty="0" smtClean="0"/>
          </a:p>
          <a:p>
            <a:pPr lvl="1"/>
            <a:endParaRPr lang="en-US" sz="1800" dirty="0"/>
          </a:p>
        </p:txBody>
      </p:sp>
      <p:sp>
        <p:nvSpPr>
          <p:cNvPr id="5" name="AutoShape 2" descr="esultado de imagem para metadados"/>
          <p:cNvSpPr>
            <a:spLocks noChangeAspect="1" noChangeArrowheads="1"/>
          </p:cNvSpPr>
          <p:nvPr/>
        </p:nvSpPr>
        <p:spPr bwMode="auto">
          <a:xfrm>
            <a:off x="0" y="0"/>
            <a:ext cx="3333750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2056" name="Picture 8" descr="http://www.img.lx.it.pt/%7Efp/cav/ano2012_2013/Trabalhos_MEEC_2012_2013/Artigo18/Website/galeria/metadados1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7717" y="1743075"/>
            <a:ext cx="4719403" cy="2467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4243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 amt="24000"/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Terminologias</a:t>
            </a:r>
            <a:r>
              <a:rPr lang="en-US" dirty="0" smtClean="0"/>
              <a:t> </a:t>
            </a:r>
            <a:r>
              <a:rPr lang="en-US" dirty="0" err="1" smtClean="0"/>
              <a:t>estabelecidas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7188" y="1336564"/>
            <a:ext cx="6579764" cy="5079225"/>
          </a:xfrm>
        </p:spPr>
        <p:txBody>
          <a:bodyPr>
            <a:noAutofit/>
          </a:bodyPr>
          <a:lstStyle/>
          <a:p>
            <a:r>
              <a:rPr lang="en-US" sz="1800" dirty="0" err="1"/>
              <a:t>L</a:t>
            </a:r>
            <a:r>
              <a:rPr lang="en-US" sz="1800" dirty="0" err="1" smtClean="0"/>
              <a:t>inguagem</a:t>
            </a:r>
            <a:r>
              <a:rPr lang="en-US" sz="1800" dirty="0" smtClean="0"/>
              <a:t> </a:t>
            </a:r>
            <a:r>
              <a:rPr lang="en-US" sz="1800" dirty="0" err="1"/>
              <a:t>utilizada</a:t>
            </a:r>
            <a:r>
              <a:rPr lang="en-US" sz="1800" dirty="0"/>
              <a:t> para </a:t>
            </a:r>
            <a:r>
              <a:rPr lang="en-US" sz="1800" dirty="0" err="1"/>
              <a:t>descrever</a:t>
            </a:r>
            <a:r>
              <a:rPr lang="en-US" sz="1800" dirty="0"/>
              <a:t> </a:t>
            </a:r>
            <a:r>
              <a:rPr lang="en-US" sz="1800" dirty="0" err="1" smtClean="0"/>
              <a:t>os</a:t>
            </a:r>
            <a:r>
              <a:rPr lang="en-US" sz="1800" dirty="0" smtClean="0"/>
              <a:t> dados</a:t>
            </a:r>
          </a:p>
          <a:p>
            <a:r>
              <a:rPr lang="en-US" sz="1800" b="1" dirty="0" err="1" smtClean="0"/>
              <a:t>Exeamplos</a:t>
            </a:r>
            <a:r>
              <a:rPr lang="en-US" sz="1800" dirty="0" smtClean="0"/>
              <a:t>:</a:t>
            </a:r>
          </a:p>
          <a:p>
            <a:pPr lvl="1"/>
            <a:r>
              <a:rPr lang="en-US" sz="1800" dirty="0" smtClean="0"/>
              <a:t>Airport codes</a:t>
            </a:r>
          </a:p>
          <a:p>
            <a:pPr lvl="1"/>
            <a:r>
              <a:rPr lang="en-US" sz="1800" dirty="0" err="1" smtClean="0"/>
              <a:t>MeSH</a:t>
            </a:r>
            <a:r>
              <a:rPr lang="en-US" sz="1800" dirty="0" smtClean="0"/>
              <a:t>: </a:t>
            </a:r>
            <a:r>
              <a:rPr lang="en-US" sz="1800" dirty="0">
                <a:hlinkClick r:id="rId4"/>
              </a:rPr>
              <a:t>http://</a:t>
            </a:r>
            <a:r>
              <a:rPr lang="en-US" sz="1800" dirty="0" smtClean="0">
                <a:hlinkClick r:id="rId4"/>
              </a:rPr>
              <a:t>www.ncbi.nlm.nih.gov/mesh</a:t>
            </a:r>
            <a:endParaRPr lang="en-US" sz="1800" dirty="0" smtClean="0"/>
          </a:p>
          <a:p>
            <a:r>
              <a:rPr lang="en-US" sz="1800" b="1" dirty="0" err="1" smtClean="0"/>
              <a:t>Ontologias</a:t>
            </a:r>
            <a:r>
              <a:rPr lang="en-US" sz="1800" dirty="0" smtClean="0"/>
              <a:t>:</a:t>
            </a:r>
          </a:p>
          <a:p>
            <a:pPr lvl="1"/>
            <a:r>
              <a:rPr lang="en-US" sz="1800" dirty="0" err="1" smtClean="0"/>
              <a:t>Técnica</a:t>
            </a:r>
            <a:r>
              <a:rPr lang="en-US" sz="1800" dirty="0" smtClean="0"/>
              <a:t> </a:t>
            </a:r>
            <a:r>
              <a:rPr lang="en-US" sz="1800" dirty="0"/>
              <a:t>de </a:t>
            </a:r>
            <a:r>
              <a:rPr lang="en-US" sz="1800" dirty="0" err="1"/>
              <a:t>organização</a:t>
            </a:r>
            <a:r>
              <a:rPr lang="en-US" sz="1800" dirty="0"/>
              <a:t> de </a:t>
            </a:r>
            <a:r>
              <a:rPr lang="en-US" sz="1800" dirty="0" err="1"/>
              <a:t>informações</a:t>
            </a:r>
            <a:endParaRPr lang="en-US" sz="1800" dirty="0"/>
          </a:p>
          <a:p>
            <a:pPr lvl="2"/>
            <a:r>
              <a:rPr lang="en-US" sz="1800" dirty="0" err="1"/>
              <a:t>OntoBacen</a:t>
            </a:r>
            <a:r>
              <a:rPr lang="en-US" sz="1800" dirty="0"/>
              <a:t>: </a:t>
            </a:r>
            <a:r>
              <a:rPr lang="en-US" sz="1800" dirty="0" err="1" smtClean="0"/>
              <a:t>Ontologia</a:t>
            </a:r>
            <a:r>
              <a:rPr lang="en-US" sz="1800" dirty="0" smtClean="0"/>
              <a:t> </a:t>
            </a:r>
            <a:r>
              <a:rPr lang="en-US" sz="1800" dirty="0"/>
              <a:t>para </a:t>
            </a:r>
            <a:r>
              <a:rPr lang="en-US" sz="1800" dirty="0" err="1"/>
              <a:t>Gestão</a:t>
            </a:r>
            <a:r>
              <a:rPr lang="en-US" sz="1800" dirty="0"/>
              <a:t> de </a:t>
            </a:r>
            <a:r>
              <a:rPr lang="en-US" sz="1800" dirty="0" err="1" smtClean="0"/>
              <a:t>Riscos</a:t>
            </a:r>
            <a:endParaRPr lang="en-US" sz="1800" dirty="0" smtClean="0"/>
          </a:p>
          <a:p>
            <a:pPr lvl="2"/>
            <a:r>
              <a:rPr lang="en-US" sz="1800" dirty="0" smtClean="0"/>
              <a:t>Gene </a:t>
            </a:r>
            <a:r>
              <a:rPr lang="en-US" sz="1800" dirty="0"/>
              <a:t>Ontology: </a:t>
            </a:r>
            <a:r>
              <a:rPr lang="en-US" sz="1800" dirty="0">
                <a:hlinkClick r:id="rId5"/>
              </a:rPr>
              <a:t>http://</a:t>
            </a:r>
            <a:r>
              <a:rPr lang="en-US" sz="1800" dirty="0" smtClean="0">
                <a:hlinkClick r:id="rId5"/>
              </a:rPr>
              <a:t>geneontology.org</a:t>
            </a:r>
            <a:endParaRPr lang="en-US" sz="1800" dirty="0" smtClean="0"/>
          </a:p>
          <a:p>
            <a:pPr lvl="2"/>
            <a:r>
              <a:rPr lang="en-US" sz="1800" dirty="0" smtClean="0"/>
              <a:t>GT </a:t>
            </a:r>
            <a:r>
              <a:rPr lang="en-US" sz="1800" dirty="0" err="1" smtClean="0"/>
              <a:t>Ontologias</a:t>
            </a:r>
            <a:r>
              <a:rPr lang="en-US" sz="1800" dirty="0"/>
              <a:t>: </a:t>
            </a:r>
            <a:r>
              <a:rPr lang="en-US" sz="1800" dirty="0">
                <a:hlinkClick r:id="rId6"/>
              </a:rPr>
              <a:t>http://</a:t>
            </a:r>
            <a:r>
              <a:rPr lang="en-US" sz="1800" dirty="0" smtClean="0">
                <a:hlinkClick r:id="rId6"/>
              </a:rPr>
              <a:t>www.w3c.br/GT/GrupoOntologias</a:t>
            </a:r>
            <a:r>
              <a:rPr lang="en-US" sz="1800" dirty="0" smtClean="0"/>
              <a:t> </a:t>
            </a:r>
            <a:endParaRPr lang="en-US" sz="1800" dirty="0" smtClean="0"/>
          </a:p>
          <a:p>
            <a:pPr lvl="2"/>
            <a:r>
              <a:rPr lang="en-US" sz="1800" dirty="0"/>
              <a:t>SNOMED: </a:t>
            </a:r>
            <a:r>
              <a:rPr lang="en-US" sz="1800" dirty="0">
                <a:hlinkClick r:id="rId7"/>
              </a:rPr>
              <a:t>http://</a:t>
            </a:r>
            <a:r>
              <a:rPr lang="en-US" sz="1800" dirty="0" smtClean="0">
                <a:hlinkClick r:id="rId7"/>
              </a:rPr>
              <a:t>bioportal.bioontology.org/ontologies/SNOMEDCT</a:t>
            </a:r>
            <a:endParaRPr lang="en-US" sz="1800" dirty="0"/>
          </a:p>
          <a:p>
            <a:pPr lvl="2"/>
            <a:r>
              <a:rPr lang="en-US" sz="1800" dirty="0" err="1" smtClean="0"/>
              <a:t>Busca</a:t>
            </a:r>
            <a:r>
              <a:rPr lang="en-US" sz="1800" dirty="0" smtClean="0"/>
              <a:t> </a:t>
            </a:r>
            <a:r>
              <a:rPr lang="en-US" sz="1800" dirty="0" err="1" smtClean="0"/>
              <a:t>por</a:t>
            </a:r>
            <a:r>
              <a:rPr lang="en-US" sz="1800" dirty="0" smtClean="0"/>
              <a:t> </a:t>
            </a:r>
            <a:r>
              <a:rPr lang="en-US" sz="1800" dirty="0" err="1" smtClean="0"/>
              <a:t>ontologias</a:t>
            </a:r>
            <a:r>
              <a:rPr lang="en-US" sz="1800" dirty="0" smtClean="0"/>
              <a:t> </a:t>
            </a:r>
            <a:r>
              <a:rPr lang="en-US" sz="1800" dirty="0" err="1" smtClean="0"/>
              <a:t>relevantes</a:t>
            </a:r>
            <a:r>
              <a:rPr lang="en-US" sz="1800" dirty="0"/>
              <a:t>: </a:t>
            </a:r>
            <a:r>
              <a:rPr lang="en-US" sz="1800" dirty="0">
                <a:hlinkClick r:id="rId8"/>
              </a:rPr>
              <a:t>https://pt.wikipedia.org/wiki/Ontologia_(ci%C3%AAncia_da_computa%C3%A7%C3%A3o</a:t>
            </a:r>
            <a:r>
              <a:rPr lang="en-US" sz="1800" dirty="0" smtClean="0">
                <a:hlinkClick r:id="rId8"/>
              </a:rPr>
              <a:t>)</a:t>
            </a:r>
            <a:r>
              <a:rPr lang="en-US" sz="1800" dirty="0" smtClean="0"/>
              <a:t> </a:t>
            </a:r>
            <a:endParaRPr lang="en-US" sz="1800" dirty="0"/>
          </a:p>
          <a:p>
            <a:endParaRPr lang="en-US" sz="1800" dirty="0"/>
          </a:p>
        </p:txBody>
      </p:sp>
      <p:sp>
        <p:nvSpPr>
          <p:cNvPr id="4" name="Rectangle 3"/>
          <p:cNvSpPr/>
          <p:nvPr/>
        </p:nvSpPr>
        <p:spPr>
          <a:xfrm>
            <a:off x="7718612" y="4751200"/>
            <a:ext cx="447338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>
                <a:hlinkClick r:id="rId9"/>
              </a:rPr>
              <a:t>http://</a:t>
            </a:r>
            <a:r>
              <a:rPr lang="en-US" sz="1050" dirty="0" smtClean="0">
                <a:hlinkClick r:id="rId9"/>
              </a:rPr>
              <a:t>protege.stanford.edu/publications/ontology_development/ontology101-noy-mcguinness.html</a:t>
            </a:r>
            <a:endParaRPr lang="en-US" sz="1050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18612" y="1690688"/>
            <a:ext cx="3886200" cy="300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608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 amt="24000"/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Formatos</a:t>
            </a:r>
            <a:r>
              <a:rPr lang="en-US" dirty="0" smtClean="0"/>
              <a:t> de </a:t>
            </a:r>
            <a:r>
              <a:rPr lang="en-US" dirty="0" err="1" smtClean="0"/>
              <a:t>arquivos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4502" y="1825623"/>
            <a:ext cx="5457668" cy="255150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 smtClean="0"/>
              <a:t>Outros </a:t>
            </a:r>
            <a:r>
              <a:rPr lang="en-US" sz="2400" b="1" dirty="0" err="1" smtClean="0"/>
              <a:t>formatos</a:t>
            </a:r>
            <a:endParaRPr lang="en-US" sz="2400" b="1" dirty="0" smtClean="0"/>
          </a:p>
          <a:p>
            <a:r>
              <a:rPr lang="en-US" sz="2400" b="1" dirty="0"/>
              <a:t>JSON </a:t>
            </a:r>
            <a:r>
              <a:rPr lang="en-US" sz="2400" dirty="0"/>
              <a:t>(JavaScript Object Notation - </a:t>
            </a:r>
            <a:r>
              <a:rPr lang="en-US" sz="2400" dirty="0" err="1"/>
              <a:t>Notação</a:t>
            </a:r>
            <a:r>
              <a:rPr lang="en-US" sz="2400" dirty="0"/>
              <a:t> de </a:t>
            </a:r>
            <a:r>
              <a:rPr lang="en-US" sz="2400" dirty="0" err="1"/>
              <a:t>Objetos</a:t>
            </a:r>
            <a:r>
              <a:rPr lang="en-US" sz="2400" dirty="0"/>
              <a:t> JavaScript</a:t>
            </a:r>
            <a:r>
              <a:rPr lang="en-US" sz="2400" dirty="0" smtClean="0"/>
              <a:t>)</a:t>
            </a:r>
          </a:p>
          <a:p>
            <a:r>
              <a:rPr lang="en-US" sz="2400" b="1" dirty="0" smtClean="0"/>
              <a:t>XML </a:t>
            </a:r>
            <a:r>
              <a:rPr lang="en-US" sz="2400" dirty="0"/>
              <a:t>(</a:t>
            </a:r>
            <a:r>
              <a:rPr lang="en-US" sz="2400" dirty="0" err="1"/>
              <a:t>eXtensible</a:t>
            </a:r>
            <a:r>
              <a:rPr lang="en-US" sz="2400" dirty="0"/>
              <a:t> Markup </a:t>
            </a:r>
            <a:r>
              <a:rPr lang="en-US" sz="2400" dirty="0" smtClean="0"/>
              <a:t>Language)</a:t>
            </a:r>
          </a:p>
          <a:p>
            <a:r>
              <a:rPr lang="en-US" sz="2400" b="1" dirty="0" smtClean="0"/>
              <a:t>RDF </a:t>
            </a:r>
            <a:r>
              <a:rPr lang="en-US" sz="2400" dirty="0"/>
              <a:t>Resource Description Framework </a:t>
            </a:r>
            <a:endParaRPr lang="en-US" sz="2400" dirty="0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972393" y="1825624"/>
            <a:ext cx="3492709" cy="255150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b="1" dirty="0" err="1" smtClean="0"/>
              <a:t>Formatos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não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proprietátios</a:t>
            </a:r>
            <a:r>
              <a:rPr lang="en-US" sz="2400" dirty="0" smtClean="0"/>
              <a:t>*</a:t>
            </a:r>
            <a:endParaRPr lang="en-US" sz="2400" dirty="0"/>
          </a:p>
          <a:p>
            <a:r>
              <a:rPr lang="en-US" sz="2400" dirty="0" smtClean="0"/>
              <a:t>.</a:t>
            </a:r>
            <a:r>
              <a:rPr lang="en-US" sz="2400" dirty="0"/>
              <a:t>txt </a:t>
            </a:r>
          </a:p>
          <a:p>
            <a:r>
              <a:rPr lang="en-US" sz="2400" dirty="0" smtClean="0"/>
              <a:t>.</a:t>
            </a:r>
            <a:r>
              <a:rPr lang="en-US" sz="2400" dirty="0"/>
              <a:t>jpeg </a:t>
            </a:r>
          </a:p>
          <a:p>
            <a:r>
              <a:rPr lang="en-US" sz="2400" dirty="0" smtClean="0"/>
              <a:t>.</a:t>
            </a:r>
            <a:r>
              <a:rPr lang="en-US" sz="2400" dirty="0"/>
              <a:t>tiff </a:t>
            </a:r>
          </a:p>
          <a:p>
            <a:r>
              <a:rPr lang="en-US" sz="2400" dirty="0" smtClean="0"/>
              <a:t>.</a:t>
            </a:r>
            <a:r>
              <a:rPr lang="en-US" sz="2400" dirty="0"/>
              <a:t>csv </a:t>
            </a:r>
          </a:p>
          <a:p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460947" y="5516304"/>
            <a:ext cx="1051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formatos</a:t>
            </a:r>
            <a:r>
              <a:rPr lang="en-US" dirty="0"/>
              <a:t> de </a:t>
            </a:r>
            <a:r>
              <a:rPr lang="en-US" dirty="0" err="1"/>
              <a:t>arquivo</a:t>
            </a:r>
            <a:r>
              <a:rPr lang="en-US" dirty="0"/>
              <a:t>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proprietários</a:t>
            </a:r>
            <a:r>
              <a:rPr lang="en-US" dirty="0"/>
              <a:t> </a:t>
            </a:r>
            <a:r>
              <a:rPr lang="en-US" dirty="0" err="1"/>
              <a:t>são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adequados</a:t>
            </a:r>
            <a:r>
              <a:rPr lang="en-US" dirty="0"/>
              <a:t> para </a:t>
            </a:r>
            <a:r>
              <a:rPr lang="en-US" dirty="0" err="1" smtClean="0"/>
              <a:t>garantir</a:t>
            </a:r>
            <a:r>
              <a:rPr lang="en-US" dirty="0" smtClean="0"/>
              <a:t> </a:t>
            </a:r>
            <a:r>
              <a:rPr lang="en-US" dirty="0" err="1"/>
              <a:t>acesso</a:t>
            </a:r>
            <a:r>
              <a:rPr lang="en-US" dirty="0"/>
              <a:t> </a:t>
            </a:r>
            <a:r>
              <a:rPr lang="en-US" dirty="0" err="1"/>
              <a:t>aos</a:t>
            </a:r>
            <a:r>
              <a:rPr lang="en-US" dirty="0"/>
              <a:t> dados no </a:t>
            </a:r>
            <a:r>
              <a:rPr lang="en-US" dirty="0" err="1" smtClean="0"/>
              <a:t>futuro</a:t>
            </a:r>
            <a:r>
              <a:rPr lang="en-US" dirty="0" smtClean="0"/>
              <a:t>!</a:t>
            </a:r>
            <a:endParaRPr lang="en-US" dirty="0"/>
          </a:p>
        </p:txBody>
      </p:sp>
      <p:sp>
        <p:nvSpPr>
          <p:cNvPr id="6" name="Retângulo 5"/>
          <p:cNvSpPr/>
          <p:nvPr/>
        </p:nvSpPr>
        <p:spPr>
          <a:xfrm>
            <a:off x="4235971" y="6311900"/>
            <a:ext cx="68873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O que são dados abertos? </a:t>
            </a:r>
            <a:r>
              <a:rPr lang="pt-BR" dirty="0" smtClean="0"/>
              <a:t>: </a:t>
            </a:r>
            <a:r>
              <a:rPr lang="pt-BR" dirty="0" smtClean="0">
                <a:hlinkClick r:id="rId4"/>
              </a:rPr>
              <a:t>http</a:t>
            </a:r>
            <a:r>
              <a:rPr lang="pt-BR" dirty="0">
                <a:hlinkClick r:id="rId4"/>
              </a:rPr>
              <a:t>://</a:t>
            </a:r>
            <a:r>
              <a:rPr lang="pt-BR" dirty="0" smtClean="0">
                <a:hlinkClick r:id="rId4"/>
              </a:rPr>
              <a:t>dados.gov.br/pagina/dados-abertos</a:t>
            </a:r>
            <a:r>
              <a:rPr lang="pt-BR" dirty="0" smtClean="0"/>
              <a:t>. </a:t>
            </a:r>
            <a:endParaRPr lang="pt-BR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838200" y="1825625"/>
            <a:ext cx="3134193" cy="25515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400" b="1" smtClean="0"/>
              <a:t>Formatos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proprietarios</a:t>
            </a:r>
            <a:endParaRPr lang="en-US" sz="2400" b="1" dirty="0" smtClean="0"/>
          </a:p>
          <a:p>
            <a:pPr marL="0" indent="0">
              <a:buFont typeface="Arial"/>
              <a:buNone/>
            </a:pPr>
            <a:r>
              <a:rPr lang="en-US" sz="2400" dirty="0" smtClean="0"/>
              <a:t>.doc, </a:t>
            </a:r>
            <a:r>
              <a:rPr lang="en-US" sz="2400" dirty="0" err="1" smtClean="0"/>
              <a:t>docx</a:t>
            </a:r>
            <a:r>
              <a:rPr lang="en-US" sz="2400" dirty="0" smtClean="0"/>
              <a:t> </a:t>
            </a:r>
          </a:p>
          <a:p>
            <a:r>
              <a:rPr lang="en-US" sz="2400" dirty="0" smtClean="0"/>
              <a:t>.</a:t>
            </a:r>
            <a:r>
              <a:rPr lang="en-US" sz="2400" dirty="0" err="1" smtClean="0"/>
              <a:t>ppt</a:t>
            </a:r>
            <a:r>
              <a:rPr lang="en-US" sz="2400" dirty="0" smtClean="0"/>
              <a:t>, </a:t>
            </a:r>
            <a:r>
              <a:rPr lang="en-US" sz="2400" dirty="0" err="1" smtClean="0"/>
              <a:t>pptx</a:t>
            </a:r>
            <a:r>
              <a:rPr lang="en-US" sz="2400" dirty="0" smtClean="0"/>
              <a:t> </a:t>
            </a:r>
          </a:p>
          <a:p>
            <a:r>
              <a:rPr lang="en-US" sz="2400" dirty="0" smtClean="0"/>
              <a:t>.</a:t>
            </a:r>
            <a:r>
              <a:rPr lang="en-US" sz="2400" dirty="0" err="1" smtClean="0"/>
              <a:t>xls</a:t>
            </a:r>
            <a:r>
              <a:rPr lang="en-US" sz="2400" dirty="0" smtClean="0"/>
              <a:t>, .</a:t>
            </a:r>
            <a:r>
              <a:rPr lang="en-US" sz="2400" dirty="0" err="1" smtClean="0"/>
              <a:t>xlsx</a:t>
            </a:r>
            <a:r>
              <a:rPr lang="en-US" sz="2400" dirty="0" smtClean="0"/>
              <a:t>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34431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524000" y="1"/>
            <a:ext cx="9144000" cy="734518"/>
          </a:xfrm>
        </p:spPr>
        <p:txBody>
          <a:bodyPr>
            <a:normAutofit/>
          </a:bodyPr>
          <a:lstStyle/>
          <a:p>
            <a:r>
              <a:rPr lang="en-US" dirty="0" err="1" smtClean="0"/>
              <a:t>Ciclo</a:t>
            </a:r>
            <a:r>
              <a:rPr lang="en-US" dirty="0" smtClean="0"/>
              <a:t> de </a:t>
            </a:r>
            <a:r>
              <a:rPr lang="en-US" dirty="0" err="1" smtClean="0"/>
              <a:t>vida</a:t>
            </a:r>
            <a:r>
              <a:rPr lang="en-US" dirty="0" smtClean="0"/>
              <a:t> de </a:t>
            </a:r>
            <a:r>
              <a:rPr lang="en-US" dirty="0" err="1" smtClean="0"/>
              <a:t>pesquisa</a:t>
            </a:r>
            <a:r>
              <a:rPr lang="en-US" dirty="0" smtClean="0"/>
              <a:t>: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226563" y="2044158"/>
            <a:ext cx="1558977" cy="674558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/>
              <a:t>Formular</a:t>
            </a:r>
            <a:endParaRPr lang="en-US" sz="2400" dirty="0"/>
          </a:p>
          <a:p>
            <a:pPr algn="ctr"/>
            <a:r>
              <a:rPr lang="en-US" sz="2400" dirty="0" err="1" smtClean="0"/>
              <a:t>Hipóteses</a:t>
            </a:r>
            <a:endParaRPr lang="en-US" sz="2400" dirty="0"/>
          </a:p>
        </p:txBody>
      </p:sp>
      <p:sp>
        <p:nvSpPr>
          <p:cNvPr id="12" name="Rectangle 11"/>
          <p:cNvSpPr/>
          <p:nvPr/>
        </p:nvSpPr>
        <p:spPr>
          <a:xfrm>
            <a:off x="8765519" y="1864775"/>
            <a:ext cx="1099922" cy="734519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err="1" smtClean="0"/>
              <a:t>Coletar</a:t>
            </a:r>
            <a:r>
              <a:rPr lang="en-US" sz="2400" smtClean="0"/>
              <a:t> Dados</a:t>
            </a:r>
            <a:endParaRPr lang="en-US" sz="2400"/>
          </a:p>
        </p:txBody>
      </p:sp>
      <p:sp>
        <p:nvSpPr>
          <p:cNvPr id="13" name="Rectangle 12"/>
          <p:cNvSpPr/>
          <p:nvPr/>
        </p:nvSpPr>
        <p:spPr>
          <a:xfrm>
            <a:off x="5348147" y="803262"/>
            <a:ext cx="1788733" cy="704539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/>
              <a:t>Desenhar</a:t>
            </a:r>
            <a:r>
              <a:rPr lang="en-US" sz="2400" dirty="0" smtClean="0"/>
              <a:t> o </a:t>
            </a:r>
            <a:r>
              <a:rPr lang="en-US" sz="2400" dirty="0" err="1" smtClean="0"/>
              <a:t>Experimento</a:t>
            </a:r>
            <a:endParaRPr lang="en-US" sz="2400" dirty="0"/>
          </a:p>
        </p:txBody>
      </p:sp>
      <p:sp>
        <p:nvSpPr>
          <p:cNvPr id="14" name="Rectangle 13"/>
          <p:cNvSpPr/>
          <p:nvPr/>
        </p:nvSpPr>
        <p:spPr>
          <a:xfrm>
            <a:off x="2306442" y="4345901"/>
            <a:ext cx="1431559" cy="674558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/>
              <a:t>Publicar</a:t>
            </a:r>
            <a:r>
              <a:rPr lang="en-US" sz="2400" dirty="0" smtClean="0"/>
              <a:t> </a:t>
            </a:r>
            <a:r>
              <a:rPr lang="en-US" sz="2400" dirty="0" err="1" smtClean="0"/>
              <a:t>pesquisa</a:t>
            </a:r>
            <a:endParaRPr lang="en-US" sz="2400" dirty="0"/>
          </a:p>
        </p:txBody>
      </p:sp>
      <p:sp>
        <p:nvSpPr>
          <p:cNvPr id="16" name="Rectangle 15"/>
          <p:cNvSpPr/>
          <p:nvPr/>
        </p:nvSpPr>
        <p:spPr>
          <a:xfrm>
            <a:off x="8754951" y="4285940"/>
            <a:ext cx="1180472" cy="734519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/>
              <a:t>Analisar</a:t>
            </a:r>
            <a:r>
              <a:rPr lang="en-US" sz="2400" dirty="0" smtClean="0"/>
              <a:t> Dados</a:t>
            </a:r>
            <a:endParaRPr lang="en-US" sz="2400" dirty="0"/>
          </a:p>
        </p:txBody>
      </p:sp>
      <p:sp>
        <p:nvSpPr>
          <p:cNvPr id="17" name="Rectangle 16"/>
          <p:cNvSpPr/>
          <p:nvPr/>
        </p:nvSpPr>
        <p:spPr>
          <a:xfrm>
            <a:off x="5348147" y="5020459"/>
            <a:ext cx="1788734" cy="734519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/>
              <a:t>Escrever</a:t>
            </a:r>
            <a:r>
              <a:rPr lang="en-US" sz="2400" dirty="0" smtClean="0"/>
              <a:t> </a:t>
            </a:r>
            <a:r>
              <a:rPr lang="en-US" sz="2400" dirty="0" err="1" smtClean="0"/>
              <a:t>documento</a:t>
            </a:r>
            <a:endParaRPr lang="en-US" sz="2400" dirty="0"/>
          </a:p>
        </p:txBody>
      </p:sp>
      <p:cxnSp>
        <p:nvCxnSpPr>
          <p:cNvPr id="20" name="Straight Arrow Connector 19"/>
          <p:cNvCxnSpPr>
            <a:stCxn id="13" idx="3"/>
            <a:endCxn id="12" idx="0"/>
          </p:cNvCxnSpPr>
          <p:nvPr/>
        </p:nvCxnSpPr>
        <p:spPr>
          <a:xfrm>
            <a:off x="7136880" y="1155532"/>
            <a:ext cx="2178600" cy="70924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4" idx="0"/>
            <a:endCxn id="4" idx="2"/>
          </p:cNvCxnSpPr>
          <p:nvPr/>
        </p:nvCxnSpPr>
        <p:spPr>
          <a:xfrm flipH="1" flipV="1">
            <a:off x="3006052" y="2718716"/>
            <a:ext cx="16170" cy="162718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7" idx="1"/>
            <a:endCxn id="14" idx="3"/>
          </p:cNvCxnSpPr>
          <p:nvPr/>
        </p:nvCxnSpPr>
        <p:spPr>
          <a:xfrm flipH="1" flipV="1">
            <a:off x="3738001" y="4683180"/>
            <a:ext cx="1610146" cy="70453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12" idx="2"/>
            <a:endCxn id="16" idx="0"/>
          </p:cNvCxnSpPr>
          <p:nvPr/>
        </p:nvCxnSpPr>
        <p:spPr>
          <a:xfrm>
            <a:off x="9315480" y="2599294"/>
            <a:ext cx="29707" cy="168664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6" idx="1"/>
            <a:endCxn id="17" idx="3"/>
          </p:cNvCxnSpPr>
          <p:nvPr/>
        </p:nvCxnSpPr>
        <p:spPr>
          <a:xfrm flipH="1">
            <a:off x="7136881" y="4653200"/>
            <a:ext cx="1618070" cy="73451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4" idx="0"/>
            <a:endCxn id="13" idx="1"/>
          </p:cNvCxnSpPr>
          <p:nvPr/>
        </p:nvCxnSpPr>
        <p:spPr>
          <a:xfrm flipV="1">
            <a:off x="3006052" y="1155532"/>
            <a:ext cx="2342095" cy="88862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5" name="Group 14"/>
          <p:cNvGrpSpPr/>
          <p:nvPr/>
        </p:nvGrpSpPr>
        <p:grpSpPr>
          <a:xfrm>
            <a:off x="3887514" y="1608282"/>
            <a:ext cx="5096465" cy="3178297"/>
            <a:chOff x="2523905" y="2048483"/>
            <a:chExt cx="6756752" cy="3178297"/>
          </a:xfrm>
        </p:grpSpPr>
        <p:sp>
          <p:nvSpPr>
            <p:cNvPr id="18" name="TextBox 17"/>
            <p:cNvSpPr txBox="1"/>
            <p:nvPr/>
          </p:nvSpPr>
          <p:spPr>
            <a:xfrm>
              <a:off x="2523905" y="2672235"/>
              <a:ext cx="6756752" cy="25545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Tx/>
                <a:buAutoNum type="arabicPeriod"/>
              </a:pPr>
              <a:r>
                <a:rPr lang="en-US" sz="2000" dirty="0" err="1" smtClean="0">
                  <a:solidFill>
                    <a:srgbClr val="B05FC0"/>
                  </a:solidFill>
                </a:rPr>
                <a:t>Avanços</a:t>
              </a:r>
              <a:r>
                <a:rPr lang="en-US" sz="2000" dirty="0" smtClean="0">
                  <a:solidFill>
                    <a:srgbClr val="B05FC0"/>
                  </a:solidFill>
                </a:rPr>
                <a:t> </a:t>
              </a:r>
              <a:r>
                <a:rPr lang="en-US" sz="2000" dirty="0" err="1" smtClean="0">
                  <a:solidFill>
                    <a:srgbClr val="B05FC0"/>
                  </a:solidFill>
                </a:rPr>
                <a:t>Tecnológicos</a:t>
              </a:r>
              <a:r>
                <a:rPr lang="en-US" sz="2000" dirty="0" smtClean="0"/>
                <a:t>:</a:t>
              </a:r>
              <a:endParaRPr lang="en-US" sz="2000" dirty="0"/>
            </a:p>
            <a:p>
              <a:pPr marL="800100" lvl="1" indent="-342900">
                <a:buFont typeface="Arial" charset="0"/>
                <a:buChar char="•"/>
              </a:pPr>
              <a:r>
                <a:rPr lang="en-US" sz="2000" dirty="0" err="1" smtClean="0"/>
                <a:t>Grandes</a:t>
              </a:r>
              <a:r>
                <a:rPr lang="en-US" sz="2000" dirty="0" smtClean="0"/>
                <a:t>, </a:t>
              </a:r>
              <a:r>
                <a:rPr lang="en-US" sz="2000" dirty="0" err="1" smtClean="0"/>
                <a:t>complexos</a:t>
              </a:r>
              <a:r>
                <a:rPr lang="en-US" sz="2000" dirty="0"/>
                <a:t> </a:t>
              </a:r>
              <a:r>
                <a:rPr lang="en-US" sz="2000" i="1" dirty="0"/>
                <a:t>datasets</a:t>
              </a:r>
            </a:p>
            <a:p>
              <a:pPr lvl="1"/>
              <a:r>
                <a:rPr lang="en-US" sz="2000" dirty="0" smtClean="0"/>
                <a:t>     </a:t>
              </a:r>
              <a:r>
                <a:rPr lang="en-US" sz="2000" dirty="0" err="1" smtClean="0"/>
                <a:t>digitais</a:t>
              </a:r>
              <a:r>
                <a:rPr lang="en-US" sz="2000" dirty="0" smtClean="0"/>
                <a:t> </a:t>
              </a:r>
            </a:p>
            <a:p>
              <a:pPr marL="800100" lvl="1" indent="-342900">
                <a:buFont typeface="Arial" charset="0"/>
                <a:buChar char="•"/>
              </a:pPr>
              <a:r>
                <a:rPr lang="en-US" sz="2000" dirty="0" err="1" smtClean="0"/>
                <a:t>Potencia</a:t>
              </a:r>
              <a:r>
                <a:rPr lang="en-US" sz="2000" dirty="0" smtClean="0"/>
                <a:t> </a:t>
              </a:r>
              <a:r>
                <a:rPr lang="en-US" sz="2000" dirty="0" err="1" smtClean="0"/>
                <a:t>computacional</a:t>
              </a:r>
              <a:r>
                <a:rPr lang="en-US" sz="2000" dirty="0" smtClean="0"/>
                <a:t> </a:t>
              </a:r>
            </a:p>
            <a:p>
              <a:pPr marL="800100" lvl="1" indent="-342900">
                <a:buFont typeface="Arial" charset="0"/>
                <a:buChar char="•"/>
              </a:pPr>
              <a:r>
                <a:rPr lang="en-US" sz="2000" dirty="0" err="1" smtClean="0"/>
                <a:t>Habilidade</a:t>
              </a:r>
              <a:r>
                <a:rPr lang="en-US" sz="2000" dirty="0" smtClean="0"/>
                <a:t> de </a:t>
              </a:r>
              <a:r>
                <a:rPr lang="en-US" sz="2000" dirty="0" err="1" smtClean="0"/>
                <a:t>compartilhar</a:t>
              </a:r>
              <a:endParaRPr lang="en-US" sz="2000" dirty="0"/>
            </a:p>
            <a:p>
              <a:pPr marL="342900" indent="-342900">
                <a:buFontTx/>
                <a:buAutoNum type="arabicPeriod"/>
              </a:pPr>
              <a:r>
                <a:rPr lang="en-US" sz="2000" dirty="0" err="1" smtClean="0">
                  <a:solidFill>
                    <a:srgbClr val="DE6B4E"/>
                  </a:solidFill>
                </a:rPr>
                <a:t>Erro</a:t>
              </a:r>
              <a:r>
                <a:rPr lang="en-US" sz="2000" dirty="0" smtClean="0">
                  <a:solidFill>
                    <a:srgbClr val="DE6B4E"/>
                  </a:solidFill>
                </a:rPr>
                <a:t> </a:t>
              </a:r>
              <a:r>
                <a:rPr lang="en-US" sz="2000" dirty="0" err="1" smtClean="0">
                  <a:solidFill>
                    <a:srgbClr val="DE6B4E"/>
                  </a:solidFill>
                </a:rPr>
                <a:t>Humano</a:t>
              </a:r>
              <a:r>
                <a:rPr lang="en-US" sz="2000" dirty="0" smtClean="0"/>
                <a:t>:</a:t>
              </a:r>
              <a:endParaRPr lang="en-US" sz="2000" dirty="0" smtClean="0"/>
            </a:p>
            <a:p>
              <a:pPr marL="800100" lvl="1" indent="-342900">
                <a:buFont typeface="Arial" charset="0"/>
                <a:buChar char="•"/>
              </a:pPr>
              <a:r>
                <a:rPr lang="en-US" sz="2000" dirty="0" err="1" smtClean="0"/>
                <a:t>Relatórios</a:t>
              </a:r>
              <a:r>
                <a:rPr lang="en-US" sz="2000" dirty="0" smtClean="0"/>
                <a:t> de </a:t>
              </a:r>
              <a:r>
                <a:rPr lang="en-US" sz="2000" dirty="0" err="1" smtClean="0"/>
                <a:t>má-qualidade</a:t>
              </a:r>
              <a:endParaRPr lang="en-US" sz="2000" dirty="0" smtClean="0"/>
            </a:p>
            <a:p>
              <a:pPr marL="800100" lvl="1" indent="-342900">
                <a:buFont typeface="Arial" charset="0"/>
                <a:buChar char="•"/>
              </a:pPr>
              <a:r>
                <a:rPr lang="en-US" sz="2000" dirty="0" err="1" smtClean="0"/>
                <a:t>Análises</a:t>
              </a:r>
              <a:r>
                <a:rPr lang="en-US" sz="2000" dirty="0" smtClean="0"/>
                <a:t> com </a:t>
              </a:r>
              <a:r>
                <a:rPr lang="en-US" sz="2000" dirty="0" err="1" smtClean="0"/>
                <a:t>falhas</a:t>
              </a:r>
              <a:endParaRPr lang="en-US" sz="20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545109" y="2048483"/>
              <a:ext cx="332995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 err="1" smtClean="0">
                  <a:solidFill>
                    <a:srgbClr val="387DE1"/>
                  </a:solidFill>
                </a:rPr>
                <a:t>Complicações</a:t>
              </a:r>
              <a:endParaRPr lang="en-US" sz="3200" b="1" dirty="0">
                <a:solidFill>
                  <a:srgbClr val="387DE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8280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 amt="24000"/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Software/</a:t>
            </a:r>
            <a:r>
              <a:rPr lang="en-US" dirty="0" err="1" smtClean="0"/>
              <a:t>Ferramentas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85047"/>
            <a:ext cx="11034010" cy="3501746"/>
          </a:xfrm>
        </p:spPr>
        <p:txBody>
          <a:bodyPr>
            <a:normAutofit fontScale="85000" lnSpcReduction="20000"/>
          </a:bodyPr>
          <a:lstStyle/>
          <a:p>
            <a:r>
              <a:rPr lang="en-US" b="1" dirty="0"/>
              <a:t>Como </a:t>
            </a:r>
            <a:r>
              <a:rPr lang="en-US" b="1" dirty="0" err="1"/>
              <a:t>ir</a:t>
            </a:r>
            <a:r>
              <a:rPr lang="en-US" b="1" dirty="0"/>
              <a:t> </a:t>
            </a:r>
            <a:r>
              <a:rPr lang="en-US" b="1" dirty="0" smtClean="0"/>
              <a:t>dos </a:t>
            </a:r>
            <a:r>
              <a:rPr lang="en-US" b="1" dirty="0"/>
              <a:t>dados </a:t>
            </a:r>
            <a:r>
              <a:rPr lang="en-US" b="1" i="1" dirty="0" err="1"/>
              <a:t>brutos</a:t>
            </a:r>
            <a:r>
              <a:rPr lang="en-US" b="1" dirty="0"/>
              <a:t> para </a:t>
            </a:r>
            <a:r>
              <a:rPr lang="en-US" b="1" dirty="0" err="1" smtClean="0"/>
              <a:t>os</a:t>
            </a:r>
            <a:r>
              <a:rPr lang="en-US" b="1" dirty="0" smtClean="0"/>
              <a:t> dados </a:t>
            </a:r>
            <a:r>
              <a:rPr lang="en-US" b="1" i="1" dirty="0" err="1" smtClean="0"/>
              <a:t>tratados</a:t>
            </a:r>
            <a:r>
              <a:rPr lang="en-US" b="1" dirty="0" smtClean="0"/>
              <a:t>?</a:t>
            </a:r>
          </a:p>
          <a:p>
            <a:r>
              <a:rPr lang="en-US" dirty="0" err="1" smtClean="0"/>
              <a:t>Qual</a:t>
            </a:r>
            <a:r>
              <a:rPr lang="en-US" dirty="0" smtClean="0"/>
              <a:t> software </a:t>
            </a:r>
            <a:r>
              <a:rPr lang="en-US" dirty="0" err="1" smtClean="0"/>
              <a:t>utilizar</a:t>
            </a:r>
            <a:r>
              <a:rPr lang="en-US" dirty="0" smtClean="0"/>
              <a:t>? </a:t>
            </a:r>
            <a:endParaRPr lang="en-US" dirty="0" smtClean="0"/>
          </a:p>
          <a:p>
            <a:pPr lvl="1"/>
            <a:r>
              <a:rPr lang="en-US" dirty="0" smtClean="0"/>
              <a:t>O software </a:t>
            </a:r>
            <a:r>
              <a:rPr lang="en-US" dirty="0" err="1" smtClean="0"/>
              <a:t>possui</a:t>
            </a:r>
            <a:r>
              <a:rPr lang="en-US" dirty="0" smtClean="0"/>
              <a:t> </a:t>
            </a:r>
            <a:r>
              <a:rPr lang="en-US" dirty="0" err="1" smtClean="0"/>
              <a:t>arquivos</a:t>
            </a:r>
            <a:r>
              <a:rPr lang="en-US" dirty="0" smtClean="0"/>
              <a:t> de log / scripts?</a:t>
            </a:r>
            <a:endParaRPr lang="en-US" dirty="0" smtClean="0"/>
          </a:p>
          <a:p>
            <a:pPr lvl="1"/>
            <a:r>
              <a:rPr lang="en-US" dirty="0" err="1" smtClean="0"/>
              <a:t>Inclui</a:t>
            </a:r>
            <a:r>
              <a:rPr lang="en-US" dirty="0" smtClean="0"/>
              <a:t> </a:t>
            </a:r>
            <a:r>
              <a:rPr lang="en-US" dirty="0" err="1"/>
              <a:t>informações</a:t>
            </a:r>
            <a:r>
              <a:rPr lang="en-US" dirty="0"/>
              <a:t> e </a:t>
            </a:r>
            <a:r>
              <a:rPr lang="en-US" dirty="0" err="1"/>
              <a:t>configurações</a:t>
            </a:r>
            <a:r>
              <a:rPr lang="en-US" dirty="0"/>
              <a:t> de </a:t>
            </a:r>
            <a:r>
              <a:rPr lang="en-US" dirty="0" err="1" smtClean="0"/>
              <a:t>versões</a:t>
            </a:r>
            <a:endParaRPr lang="en-US" dirty="0" smtClean="0"/>
          </a:p>
          <a:p>
            <a:pPr lvl="1"/>
            <a:r>
              <a:rPr lang="en-US" dirty="0" smtClean="0"/>
              <a:t>O que o software </a:t>
            </a:r>
            <a:r>
              <a:rPr lang="en-US" dirty="0" err="1" smtClean="0"/>
              <a:t>precisa</a:t>
            </a:r>
            <a:r>
              <a:rPr lang="en-US" dirty="0" smtClean="0"/>
              <a:t> para ”</a:t>
            </a:r>
            <a:r>
              <a:rPr lang="en-US" dirty="0" err="1" smtClean="0"/>
              <a:t>rodar</a:t>
            </a:r>
            <a:r>
              <a:rPr lang="en-US" dirty="0" smtClean="0"/>
              <a:t>”?</a:t>
            </a:r>
          </a:p>
          <a:p>
            <a:pPr lvl="2"/>
            <a:r>
              <a:rPr lang="en-US" dirty="0" err="1" smtClean="0"/>
              <a:t>Arquitetura</a:t>
            </a:r>
            <a:r>
              <a:rPr lang="en-US" dirty="0" smtClean="0"/>
              <a:t> do </a:t>
            </a:r>
            <a:r>
              <a:rPr lang="en-US" dirty="0" err="1" smtClean="0"/>
              <a:t>computador</a:t>
            </a:r>
            <a:r>
              <a:rPr lang="en-US" dirty="0" smtClean="0"/>
              <a:t> </a:t>
            </a:r>
            <a:endParaRPr lang="en-US" dirty="0" smtClean="0"/>
          </a:p>
          <a:p>
            <a:pPr lvl="2"/>
            <a:r>
              <a:rPr lang="en-US" dirty="0" smtClean="0"/>
              <a:t>SO/Software/</a:t>
            </a:r>
            <a:r>
              <a:rPr lang="en-US" dirty="0" err="1" smtClean="0"/>
              <a:t>ferramentas</a:t>
            </a:r>
            <a:r>
              <a:rPr lang="en-US" dirty="0" smtClean="0"/>
              <a:t>/</a:t>
            </a:r>
            <a:r>
              <a:rPr lang="en-US" dirty="0" err="1" smtClean="0"/>
              <a:t>complementos</a:t>
            </a:r>
            <a:r>
              <a:rPr lang="en-US" dirty="0" smtClean="0"/>
              <a:t> (add </a:t>
            </a:r>
            <a:r>
              <a:rPr lang="en-US" dirty="0" err="1" smtClean="0"/>
              <a:t>ons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err="1" smtClean="0"/>
              <a:t>bibliotecas</a:t>
            </a:r>
            <a:r>
              <a:rPr lang="en-US" dirty="0" smtClean="0"/>
              <a:t>, </a:t>
            </a:r>
            <a:r>
              <a:rPr lang="en-US" dirty="0" err="1" smtClean="0"/>
              <a:t>pacotes</a:t>
            </a:r>
            <a:r>
              <a:rPr lang="en-US" dirty="0" smtClean="0"/>
              <a:t>)</a:t>
            </a:r>
          </a:p>
          <a:p>
            <a:pPr lvl="2"/>
            <a:r>
              <a:rPr lang="en-US" dirty="0" err="1" smtClean="0"/>
              <a:t>Bancos</a:t>
            </a:r>
            <a:r>
              <a:rPr lang="en-US" dirty="0" smtClean="0"/>
              <a:t> </a:t>
            </a:r>
            <a:r>
              <a:rPr lang="en-US" dirty="0"/>
              <a:t>de dados </a:t>
            </a:r>
            <a:r>
              <a:rPr lang="en-US" dirty="0" err="1"/>
              <a:t>externos</a:t>
            </a:r>
            <a:endParaRPr lang="en-US" dirty="0"/>
          </a:p>
          <a:p>
            <a:r>
              <a:rPr lang="en-US" b="1" dirty="0" err="1"/>
              <a:t>Automatizar</a:t>
            </a:r>
            <a:r>
              <a:rPr lang="en-US" b="1" dirty="0"/>
              <a:t> o </a:t>
            </a:r>
            <a:r>
              <a:rPr lang="en-US" b="1" dirty="0" err="1"/>
              <a:t>máximo</a:t>
            </a:r>
            <a:r>
              <a:rPr lang="en-US" b="1" dirty="0"/>
              <a:t> </a:t>
            </a:r>
            <a:r>
              <a:rPr lang="en-US" b="1" dirty="0" err="1" smtClean="0"/>
              <a:t>possível</a:t>
            </a:r>
            <a:endParaRPr lang="en-US" b="1" dirty="0" smtClean="0"/>
          </a:p>
          <a:p>
            <a:pPr lvl="1"/>
            <a:r>
              <a:rPr lang="en-US" dirty="0" err="1"/>
              <a:t>Escrever</a:t>
            </a:r>
            <a:r>
              <a:rPr lang="en-US" dirty="0"/>
              <a:t> scripts 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dirty="0" err="1"/>
              <a:t>salvar</a:t>
            </a:r>
            <a:r>
              <a:rPr lang="en-US" dirty="0"/>
              <a:t> </a:t>
            </a:r>
            <a:r>
              <a:rPr lang="en-US" dirty="0" err="1"/>
              <a:t>arquivos</a:t>
            </a:r>
            <a:r>
              <a:rPr lang="en-US" dirty="0"/>
              <a:t> de </a:t>
            </a:r>
            <a:r>
              <a:rPr lang="en-US" dirty="0" smtClean="0"/>
              <a:t>log</a:t>
            </a:r>
            <a:endParaRPr lang="en-US" dirty="0" smtClean="0"/>
          </a:p>
          <a:p>
            <a:pPr lvl="1"/>
            <a:r>
              <a:rPr lang="en-US" dirty="0"/>
              <a:t>Se </a:t>
            </a:r>
            <a:r>
              <a:rPr lang="en-US" dirty="0" err="1"/>
              <a:t>está</a:t>
            </a:r>
            <a:r>
              <a:rPr lang="en-US" dirty="0"/>
              <a:t> </a:t>
            </a:r>
            <a:r>
              <a:rPr lang="en-US" dirty="0" err="1"/>
              <a:t>escrevendo</a:t>
            </a:r>
            <a:r>
              <a:rPr lang="en-US" dirty="0"/>
              <a:t> </a:t>
            </a:r>
            <a:r>
              <a:rPr lang="en-US" dirty="0" err="1"/>
              <a:t>à</a:t>
            </a:r>
            <a:r>
              <a:rPr lang="en-US" dirty="0"/>
              <a:t> </a:t>
            </a:r>
            <a:r>
              <a:rPr lang="en-US" dirty="0" err="1"/>
              <a:t>mão</a:t>
            </a:r>
            <a:r>
              <a:rPr lang="en-US" dirty="0"/>
              <a:t>, registrar </a:t>
            </a:r>
            <a:r>
              <a:rPr lang="en-US" dirty="0" err="1"/>
              <a:t>exatamente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está</a:t>
            </a:r>
            <a:r>
              <a:rPr lang="en-US" dirty="0"/>
              <a:t> </a:t>
            </a:r>
            <a:r>
              <a:rPr lang="en-US" dirty="0" err="1" smtClean="0"/>
              <a:t>fazendo</a:t>
            </a:r>
            <a:endParaRPr lang="en-US" dirty="0"/>
          </a:p>
        </p:txBody>
      </p:sp>
      <p:pic>
        <p:nvPicPr>
          <p:cNvPr id="6146" name="Picture 2" descr="esultado de imagem para Data wrangli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1099" y="4616970"/>
            <a:ext cx="6097961" cy="2241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esultado de imagem para Data wrangli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8013" y="0"/>
            <a:ext cx="3811047" cy="2863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8560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 amt="24000"/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5265"/>
            <a:ext cx="12192000" cy="1325563"/>
          </a:xfrm>
        </p:spPr>
        <p:txBody>
          <a:bodyPr/>
          <a:lstStyle/>
          <a:p>
            <a:r>
              <a:rPr lang="en-US" dirty="0" err="1" smtClean="0"/>
              <a:t>Ferramentas</a:t>
            </a:r>
            <a:r>
              <a:rPr lang="en-US" dirty="0" smtClean="0"/>
              <a:t> </a:t>
            </a:r>
            <a:r>
              <a:rPr lang="en-US" dirty="0"/>
              <a:t>de </a:t>
            </a:r>
            <a:r>
              <a:rPr lang="en-US" dirty="0" err="1"/>
              <a:t>codificação</a:t>
            </a:r>
            <a:r>
              <a:rPr lang="en-US" dirty="0"/>
              <a:t> de </a:t>
            </a:r>
            <a:r>
              <a:rPr lang="en-US" dirty="0" err="1"/>
              <a:t>pesquisa</a:t>
            </a:r>
            <a:r>
              <a:rPr lang="en-US" dirty="0"/>
              <a:t> </a:t>
            </a:r>
            <a:r>
              <a:rPr lang="en-US" dirty="0" err="1" smtClean="0"/>
              <a:t>reprodutível</a:t>
            </a:r>
            <a:r>
              <a:rPr lang="en-US" dirty="0" smtClean="0"/>
              <a:t>: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7614" y="2138400"/>
            <a:ext cx="1874799" cy="187479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5846" y="1525494"/>
            <a:ext cx="4216400" cy="28448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718611" y="1213223"/>
            <a:ext cx="22744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R Markdown and </a:t>
            </a:r>
            <a:r>
              <a:rPr lang="en-US" err="1" smtClean="0"/>
              <a:t>knitr</a:t>
            </a:r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5117913"/>
            <a:ext cx="1905000" cy="8255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877328" y="5758747"/>
            <a:ext cx="908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StatRep</a:t>
            </a:r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49118" y="4523152"/>
            <a:ext cx="2450352" cy="2334847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900" y="4474518"/>
            <a:ext cx="6007100" cy="210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87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 amt="24000"/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GUIs can be reproducible</a:t>
            </a:r>
            <a:endParaRPr lang="en-US" dirty="0"/>
          </a:p>
        </p:txBody>
      </p:sp>
      <p:pic>
        <p:nvPicPr>
          <p:cNvPr id="6" name="Picture 5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2991" y="1690688"/>
            <a:ext cx="3328257" cy="117820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45359" y="1678286"/>
            <a:ext cx="2293119" cy="1522631"/>
          </a:xfrm>
          <a:prstGeom prst="rect">
            <a:avLst/>
          </a:prstGeom>
        </p:spPr>
      </p:pic>
      <p:sp>
        <p:nvSpPr>
          <p:cNvPr id="3" name="Retângulo 2"/>
          <p:cNvSpPr/>
          <p:nvPr/>
        </p:nvSpPr>
        <p:spPr>
          <a:xfrm>
            <a:off x="656869" y="2831585"/>
            <a:ext cx="25677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hlinkClick r:id="rId4"/>
              </a:rPr>
              <a:t>https://</a:t>
            </a:r>
            <a:r>
              <a:rPr lang="pt-BR" dirty="0" smtClean="0">
                <a:hlinkClick r:id="rId4"/>
              </a:rPr>
              <a:t>galaxyproject.org</a:t>
            </a:r>
            <a:r>
              <a:rPr lang="pt-BR" dirty="0" smtClean="0"/>
              <a:t> 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4623" y="4194454"/>
            <a:ext cx="3867462" cy="1616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449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 amt="24000"/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Controle</a:t>
            </a:r>
            <a:r>
              <a:rPr lang="en-US" dirty="0" smtClean="0"/>
              <a:t> de </a:t>
            </a:r>
            <a:r>
              <a:rPr lang="en-US" dirty="0" err="1" smtClean="0"/>
              <a:t>versão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2987" y="1595391"/>
            <a:ext cx="7236422" cy="4351338"/>
          </a:xfrm>
        </p:spPr>
        <p:txBody>
          <a:bodyPr/>
          <a:lstStyle/>
          <a:p>
            <a:r>
              <a:rPr lang="en-US" dirty="0" err="1"/>
              <a:t>S</a:t>
            </a:r>
            <a:r>
              <a:rPr lang="en-US" dirty="0" err="1" smtClean="0"/>
              <a:t>alvar</a:t>
            </a:r>
            <a:r>
              <a:rPr lang="en-US" dirty="0" smtClean="0"/>
              <a:t> </a:t>
            </a:r>
            <a:r>
              <a:rPr lang="en-US" dirty="0" err="1"/>
              <a:t>versões</a:t>
            </a:r>
            <a:r>
              <a:rPr lang="en-US" dirty="0"/>
              <a:t> </a:t>
            </a:r>
            <a:r>
              <a:rPr lang="en-US" dirty="0" smtClean="0"/>
              <a:t>dos </a:t>
            </a:r>
            <a:r>
              <a:rPr lang="en-US" dirty="0" err="1"/>
              <a:t>seus</a:t>
            </a:r>
            <a:r>
              <a:rPr lang="en-US" dirty="0"/>
              <a:t> dados / </a:t>
            </a:r>
            <a:r>
              <a:rPr lang="en-US" dirty="0" err="1"/>
              <a:t>código</a:t>
            </a:r>
            <a:endParaRPr lang="en-US" dirty="0" smtClean="0"/>
          </a:p>
          <a:p>
            <a:pPr lvl="1"/>
            <a:r>
              <a:rPr lang="en-US" dirty="0" smtClean="0"/>
              <a:t>Tal que se </a:t>
            </a:r>
            <a:r>
              <a:rPr lang="en-US" dirty="0" err="1"/>
              <a:t>possa</a:t>
            </a:r>
            <a:r>
              <a:rPr lang="en-US" dirty="0"/>
              <a:t> </a:t>
            </a:r>
            <a:r>
              <a:rPr lang="en-US" dirty="0" err="1"/>
              <a:t>retroceder</a:t>
            </a:r>
            <a:r>
              <a:rPr lang="en-US" dirty="0"/>
              <a:t> </a:t>
            </a:r>
            <a:r>
              <a:rPr lang="en-US" dirty="0" err="1"/>
              <a:t>quando</a:t>
            </a:r>
            <a:r>
              <a:rPr lang="en-US" dirty="0"/>
              <a:t> um </a:t>
            </a:r>
            <a:r>
              <a:rPr lang="en-US" dirty="0" err="1"/>
              <a:t>desastre</a:t>
            </a:r>
            <a:r>
              <a:rPr lang="en-US" dirty="0"/>
              <a:t> </a:t>
            </a:r>
            <a:r>
              <a:rPr lang="en-US" dirty="0" err="1" smtClean="0"/>
              <a:t>acontecer</a:t>
            </a:r>
            <a:r>
              <a:rPr lang="mr-IN" dirty="0" smtClean="0"/>
              <a:t>…</a:t>
            </a:r>
            <a:endParaRPr lang="en-US" dirty="0" smtClean="0"/>
          </a:p>
          <a:p>
            <a:endParaRPr lang="en-US" dirty="0"/>
          </a:p>
          <a:p>
            <a:r>
              <a:rPr lang="en-US" dirty="0" err="1" smtClean="0"/>
              <a:t>Moda</a:t>
            </a:r>
            <a:r>
              <a:rPr lang="en-US" dirty="0" smtClean="0"/>
              <a:t> </a:t>
            </a:r>
            <a:r>
              <a:rPr lang="en-US" dirty="0" err="1" smtClean="0"/>
              <a:t>antiga</a:t>
            </a:r>
            <a:r>
              <a:rPr lang="en-US" dirty="0" smtClean="0"/>
              <a:t> (old school): </a:t>
            </a:r>
            <a:r>
              <a:rPr lang="en-US" dirty="0" smtClean="0"/>
              <a:t>manuscript</a:t>
            </a:r>
            <a:r>
              <a:rPr lang="en-US" b="1" dirty="0" smtClean="0">
                <a:solidFill>
                  <a:srgbClr val="FF0000"/>
                </a:solidFill>
              </a:rPr>
              <a:t>V3</a:t>
            </a:r>
            <a:r>
              <a:rPr lang="en-US" dirty="0" smtClean="0"/>
              <a:t>.doc</a:t>
            </a:r>
          </a:p>
          <a:p>
            <a:endParaRPr lang="en-US" dirty="0"/>
          </a:p>
          <a:p>
            <a:r>
              <a:rPr lang="en-US" dirty="0" err="1" smtClean="0"/>
              <a:t>Moderno</a:t>
            </a:r>
            <a:r>
              <a:rPr lang="en-US" dirty="0" smtClean="0"/>
              <a:t>: </a:t>
            </a:r>
            <a:r>
              <a:rPr lang="en-US" dirty="0" err="1" smtClean="0"/>
              <a:t>sistemas</a:t>
            </a:r>
            <a:r>
              <a:rPr lang="en-US" dirty="0" smtClean="0"/>
              <a:t> de </a:t>
            </a:r>
            <a:r>
              <a:rPr lang="en-US" dirty="0" err="1" smtClean="0"/>
              <a:t>controle</a:t>
            </a:r>
            <a:r>
              <a:rPr lang="en-US" dirty="0" smtClean="0"/>
              <a:t> de </a:t>
            </a:r>
            <a:r>
              <a:rPr lang="en-US" dirty="0" err="1" smtClean="0"/>
              <a:t>versão</a:t>
            </a:r>
            <a:endParaRPr lang="en-US" dirty="0" smtClean="0"/>
          </a:p>
          <a:p>
            <a:pPr lvl="1"/>
            <a:r>
              <a:rPr lang="en-US" dirty="0" err="1"/>
              <a:t>Permite</a:t>
            </a:r>
            <a:r>
              <a:rPr lang="en-US" dirty="0"/>
              <a:t> </a:t>
            </a:r>
            <a:r>
              <a:rPr lang="en-US" dirty="0" err="1"/>
              <a:t>colaboração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8713" y="776241"/>
            <a:ext cx="4940300" cy="16383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49409" y="2414541"/>
            <a:ext cx="4216998" cy="2635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219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0"/>
                <a:lumOff val="100000"/>
              </a:schemeClr>
            </a:gs>
            <a:gs pos="35000">
              <a:schemeClr val="accent4">
                <a:lumMod val="0"/>
                <a:lumOff val="100000"/>
              </a:schemeClr>
            </a:gs>
            <a:gs pos="100000">
              <a:schemeClr val="accent4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902970"/>
          </a:xfrm>
        </p:spPr>
        <p:txBody>
          <a:bodyPr/>
          <a:lstStyle/>
          <a:p>
            <a:pPr algn="ctr"/>
            <a:r>
              <a:rPr lang="en-US" b="1"/>
              <a:t>Reproducible research checklist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2410" y="783049"/>
            <a:ext cx="11727180" cy="5280659"/>
          </a:xfrm>
        </p:spPr>
        <p:txBody>
          <a:bodyPr>
            <a:noAutofit/>
          </a:bodyPr>
          <a:lstStyle/>
          <a:p>
            <a:pPr lvl="0"/>
            <a:r>
              <a:rPr lang="en-US" sz="2200" dirty="0" err="1"/>
              <a:t>Pense</a:t>
            </a:r>
            <a:r>
              <a:rPr lang="en-US" sz="2200" dirty="0"/>
              <a:t> </a:t>
            </a:r>
            <a:r>
              <a:rPr lang="en-US" sz="2200" dirty="0" err="1"/>
              <a:t>em</a:t>
            </a:r>
            <a:r>
              <a:rPr lang="en-US" sz="2200" dirty="0"/>
              <a:t> </a:t>
            </a:r>
            <a:r>
              <a:rPr lang="en-US" sz="2200" dirty="0" err="1"/>
              <a:t>toda</a:t>
            </a:r>
            <a:r>
              <a:rPr lang="en-US" sz="2200" dirty="0"/>
              <a:t> a </a:t>
            </a:r>
            <a:r>
              <a:rPr lang="en-US" sz="2200" dirty="0" err="1"/>
              <a:t>linha</a:t>
            </a:r>
            <a:r>
              <a:rPr lang="en-US" sz="2200" dirty="0"/>
              <a:t> de </a:t>
            </a:r>
            <a:r>
              <a:rPr lang="en-US" sz="2200" dirty="0" err="1"/>
              <a:t>produção</a:t>
            </a:r>
            <a:r>
              <a:rPr lang="en-US" sz="2200" dirty="0"/>
              <a:t>: </a:t>
            </a:r>
            <a:r>
              <a:rPr lang="en-US" sz="2200" dirty="0" err="1"/>
              <a:t>todas</a:t>
            </a:r>
            <a:r>
              <a:rPr lang="en-US" sz="2200" dirty="0"/>
              <a:t> as </a:t>
            </a:r>
            <a:r>
              <a:rPr lang="en-US" sz="2200" dirty="0" err="1"/>
              <a:t>peças</a:t>
            </a:r>
            <a:r>
              <a:rPr lang="en-US" sz="2200" dirty="0"/>
              <a:t> </a:t>
            </a:r>
            <a:r>
              <a:rPr lang="en-US" sz="2200" dirty="0" err="1"/>
              <a:t>são</a:t>
            </a:r>
            <a:r>
              <a:rPr lang="en-US" sz="2200" dirty="0"/>
              <a:t> </a:t>
            </a:r>
            <a:r>
              <a:rPr lang="en-US" sz="2200" dirty="0" err="1"/>
              <a:t>reproduzível</a:t>
            </a:r>
            <a:r>
              <a:rPr lang="en-US" sz="2200" dirty="0" smtClean="0"/>
              <a:t>?</a:t>
            </a:r>
          </a:p>
          <a:p>
            <a:pPr lvl="0"/>
            <a:r>
              <a:rPr lang="en-US" sz="2200" dirty="0" smtClean="0"/>
              <a:t>O </a:t>
            </a:r>
            <a:r>
              <a:rPr lang="en-US" sz="2200" dirty="0" err="1"/>
              <a:t>seu</a:t>
            </a:r>
            <a:r>
              <a:rPr lang="en-US" sz="2200" dirty="0"/>
              <a:t> </a:t>
            </a:r>
            <a:r>
              <a:rPr lang="en-US" sz="2200" dirty="0" err="1"/>
              <a:t>processo</a:t>
            </a:r>
            <a:r>
              <a:rPr lang="en-US" sz="2200" dirty="0"/>
              <a:t> de </a:t>
            </a:r>
            <a:r>
              <a:rPr lang="en-US" sz="2200" dirty="0" err="1"/>
              <a:t>limpeza</a:t>
            </a:r>
            <a:r>
              <a:rPr lang="en-US" sz="2200" dirty="0"/>
              <a:t> / </a:t>
            </a:r>
            <a:r>
              <a:rPr lang="en-US" sz="2200" dirty="0" err="1"/>
              <a:t>análise</a:t>
            </a:r>
            <a:r>
              <a:rPr lang="en-US" sz="2200" dirty="0"/>
              <a:t> </a:t>
            </a:r>
            <a:r>
              <a:rPr lang="en-US" sz="2200" dirty="0" err="1"/>
              <a:t>é</a:t>
            </a:r>
            <a:r>
              <a:rPr lang="en-US" sz="2200" dirty="0"/>
              <a:t> </a:t>
            </a:r>
            <a:r>
              <a:rPr lang="en-US" sz="2200" dirty="0" err="1"/>
              <a:t>automatizado</a:t>
            </a:r>
            <a:r>
              <a:rPr lang="en-US" sz="2200" dirty="0"/>
              <a:t>? - </a:t>
            </a:r>
            <a:r>
              <a:rPr lang="en-US" sz="2200" dirty="0" err="1"/>
              <a:t>garante</a:t>
            </a:r>
            <a:r>
              <a:rPr lang="en-US" sz="2200" dirty="0"/>
              <a:t> a </a:t>
            </a:r>
            <a:r>
              <a:rPr lang="en-US" sz="2200" dirty="0" err="1" smtClean="0"/>
              <a:t>reprodutibilidade</a:t>
            </a:r>
            <a:endParaRPr lang="en-US" sz="2200" dirty="0" smtClean="0"/>
          </a:p>
          <a:p>
            <a:pPr lvl="0"/>
            <a:r>
              <a:rPr lang="en-US" sz="2200" dirty="0" err="1" smtClean="0"/>
              <a:t>Você</a:t>
            </a:r>
            <a:r>
              <a:rPr lang="en-US" sz="2200" dirty="0" smtClean="0"/>
              <a:t> </a:t>
            </a:r>
            <a:r>
              <a:rPr lang="en-US" sz="2200" dirty="0" err="1"/>
              <a:t>está</a:t>
            </a:r>
            <a:r>
              <a:rPr lang="en-US" sz="2200" dirty="0"/>
              <a:t> </a:t>
            </a:r>
            <a:r>
              <a:rPr lang="en-US" sz="2200" dirty="0" err="1"/>
              <a:t>fazendo</a:t>
            </a:r>
            <a:r>
              <a:rPr lang="en-US" sz="2200" dirty="0"/>
              <a:t> </a:t>
            </a:r>
            <a:r>
              <a:rPr lang="en-US" sz="2200" dirty="0" err="1"/>
              <a:t>coisas</a:t>
            </a:r>
            <a:r>
              <a:rPr lang="en-US" sz="2200" dirty="0"/>
              <a:t> "</a:t>
            </a:r>
            <a:r>
              <a:rPr lang="en-US" sz="2200" dirty="0" err="1"/>
              <a:t>à</a:t>
            </a:r>
            <a:r>
              <a:rPr lang="en-US" sz="2200" dirty="0"/>
              <a:t> </a:t>
            </a:r>
            <a:r>
              <a:rPr lang="en-US" sz="2200" dirty="0" err="1"/>
              <a:t>mão</a:t>
            </a:r>
            <a:r>
              <a:rPr lang="en-US" sz="2200" dirty="0"/>
              <a:t>"? </a:t>
            </a:r>
            <a:r>
              <a:rPr lang="en-US" sz="2200" dirty="0" err="1"/>
              <a:t>editando</a:t>
            </a:r>
            <a:r>
              <a:rPr lang="en-US" sz="2200" dirty="0"/>
              <a:t> </a:t>
            </a:r>
            <a:r>
              <a:rPr lang="en-US" sz="2200" dirty="0" err="1"/>
              <a:t>tabelas</a:t>
            </a:r>
            <a:r>
              <a:rPr lang="en-US" sz="2200" dirty="0"/>
              <a:t> / </a:t>
            </a:r>
            <a:r>
              <a:rPr lang="en-US" sz="2200" dirty="0" err="1"/>
              <a:t>figuras</a:t>
            </a:r>
            <a:r>
              <a:rPr lang="en-US" sz="2200" dirty="0"/>
              <a:t>; </a:t>
            </a:r>
            <a:r>
              <a:rPr lang="en-US" sz="2200" dirty="0" err="1"/>
              <a:t>dividindo</a:t>
            </a:r>
            <a:r>
              <a:rPr lang="en-US" sz="2200" dirty="0"/>
              <a:t> / </a:t>
            </a:r>
            <a:r>
              <a:rPr lang="en-US" sz="2200" dirty="0" err="1" smtClean="0"/>
              <a:t>reformatando</a:t>
            </a:r>
            <a:r>
              <a:rPr lang="en-US" sz="2200" dirty="0" smtClean="0"/>
              <a:t> </a:t>
            </a:r>
            <a:r>
              <a:rPr lang="en-US" sz="2200" dirty="0" err="1"/>
              <a:t>os</a:t>
            </a:r>
            <a:r>
              <a:rPr lang="en-US" sz="2200" dirty="0"/>
              <a:t> </a:t>
            </a:r>
            <a:r>
              <a:rPr lang="en-US" sz="2200" dirty="0" smtClean="0"/>
              <a:t>dados</a:t>
            </a:r>
          </a:p>
          <a:p>
            <a:pPr lvl="0"/>
            <a:r>
              <a:rPr lang="en-US" sz="2200" dirty="0" smtClean="0"/>
              <a:t>O </a:t>
            </a:r>
            <a:r>
              <a:rPr lang="en-US" sz="2200" dirty="0" err="1"/>
              <a:t>seu</a:t>
            </a:r>
            <a:r>
              <a:rPr lang="en-US" sz="2200" dirty="0"/>
              <a:t> software </a:t>
            </a:r>
            <a:r>
              <a:rPr lang="en-US" sz="2200" dirty="0" err="1"/>
              <a:t>trabalha</a:t>
            </a:r>
            <a:r>
              <a:rPr lang="en-US" sz="2200" dirty="0"/>
              <a:t> com </a:t>
            </a:r>
            <a:r>
              <a:rPr lang="en-US" sz="2200" dirty="0" err="1"/>
              <a:t>arquivos</a:t>
            </a:r>
            <a:r>
              <a:rPr lang="en-US" sz="2200" dirty="0"/>
              <a:t> de log </a:t>
            </a:r>
            <a:r>
              <a:rPr lang="en-US" sz="2200" dirty="0" err="1"/>
              <a:t>ou</a:t>
            </a:r>
            <a:r>
              <a:rPr lang="en-US" sz="2200" dirty="0"/>
              <a:t> scripts? Se </a:t>
            </a:r>
            <a:r>
              <a:rPr lang="en-US" sz="2200" dirty="0" err="1"/>
              <a:t>não</a:t>
            </a:r>
            <a:r>
              <a:rPr lang="en-US" sz="2200" dirty="0"/>
              <a:t>, </a:t>
            </a:r>
            <a:r>
              <a:rPr lang="en-US" sz="2200" dirty="0" err="1"/>
              <a:t>você</a:t>
            </a:r>
            <a:r>
              <a:rPr lang="en-US" sz="2200" dirty="0"/>
              <a:t> </a:t>
            </a:r>
            <a:r>
              <a:rPr lang="en-US" sz="2200" dirty="0" err="1"/>
              <a:t>possui</a:t>
            </a:r>
            <a:r>
              <a:rPr lang="en-US" sz="2200" dirty="0"/>
              <a:t> </a:t>
            </a:r>
            <a:r>
              <a:rPr lang="en-US" sz="2200" dirty="0" err="1"/>
              <a:t>uma</a:t>
            </a:r>
            <a:r>
              <a:rPr lang="en-US" sz="2200" dirty="0"/>
              <a:t> </a:t>
            </a:r>
            <a:r>
              <a:rPr lang="en-US" sz="2200" dirty="0" err="1"/>
              <a:t>descrição</a:t>
            </a:r>
            <a:r>
              <a:rPr lang="en-US" sz="2200" dirty="0"/>
              <a:t> </a:t>
            </a:r>
            <a:r>
              <a:rPr lang="en-US" sz="2200" dirty="0" err="1"/>
              <a:t>detalhada</a:t>
            </a:r>
            <a:r>
              <a:rPr lang="en-US" sz="2200" dirty="0"/>
              <a:t> do </a:t>
            </a:r>
            <a:r>
              <a:rPr lang="en-US" sz="2200" dirty="0" err="1"/>
              <a:t>seu</a:t>
            </a:r>
            <a:r>
              <a:rPr lang="en-US" sz="2200" dirty="0"/>
              <a:t> </a:t>
            </a:r>
            <a:r>
              <a:rPr lang="en-US" sz="2200" dirty="0" err="1"/>
              <a:t>processo</a:t>
            </a:r>
            <a:r>
              <a:rPr lang="en-US" sz="2200" dirty="0" smtClean="0"/>
              <a:t>?</a:t>
            </a:r>
          </a:p>
          <a:p>
            <a:pPr lvl="0"/>
            <a:r>
              <a:rPr lang="en-US" sz="2200" dirty="0" err="1" smtClean="0"/>
              <a:t>Você</a:t>
            </a:r>
            <a:r>
              <a:rPr lang="en-US" sz="2200" dirty="0" smtClean="0"/>
              <a:t> </a:t>
            </a:r>
            <a:r>
              <a:rPr lang="en-US" sz="2200" dirty="0" err="1" smtClean="0"/>
              <a:t>utiliza</a:t>
            </a:r>
            <a:r>
              <a:rPr lang="en-US" sz="2200" dirty="0" smtClean="0"/>
              <a:t> </a:t>
            </a:r>
            <a:r>
              <a:rPr lang="en-US" sz="2200" dirty="0" err="1" smtClean="0"/>
              <a:t>controle</a:t>
            </a:r>
            <a:r>
              <a:rPr lang="en-US" sz="2200" dirty="0" smtClean="0"/>
              <a:t> </a:t>
            </a:r>
            <a:r>
              <a:rPr lang="en-US" sz="2200" dirty="0"/>
              <a:t>de </a:t>
            </a:r>
            <a:r>
              <a:rPr lang="en-US" sz="2200" dirty="0" err="1"/>
              <a:t>versão</a:t>
            </a:r>
            <a:r>
              <a:rPr lang="en-US" sz="2200" dirty="0" smtClean="0"/>
              <a:t>?</a:t>
            </a:r>
          </a:p>
          <a:p>
            <a:pPr lvl="0"/>
            <a:r>
              <a:rPr lang="en-US" sz="2200" dirty="0" err="1" smtClean="0"/>
              <a:t>Você</a:t>
            </a:r>
            <a:r>
              <a:rPr lang="en-US" sz="2200" dirty="0" smtClean="0"/>
              <a:t> </a:t>
            </a:r>
            <a:r>
              <a:rPr lang="en-US" sz="2200" dirty="0" err="1"/>
              <a:t>está</a:t>
            </a:r>
            <a:r>
              <a:rPr lang="en-US" sz="2200" dirty="0"/>
              <a:t> </a:t>
            </a:r>
            <a:r>
              <a:rPr lang="en-US" sz="2200" dirty="0" err="1"/>
              <a:t>mantém</a:t>
            </a:r>
            <a:r>
              <a:rPr lang="en-US" sz="2200" dirty="0"/>
              <a:t> </a:t>
            </a:r>
            <a:r>
              <a:rPr lang="en-US" sz="2200" dirty="0" err="1"/>
              <a:t>controle</a:t>
            </a:r>
            <a:r>
              <a:rPr lang="en-US" sz="2200" dirty="0"/>
              <a:t> </a:t>
            </a:r>
            <a:r>
              <a:rPr lang="en-US" sz="2200" dirty="0" err="1" smtClean="0"/>
              <a:t>sobre</a:t>
            </a:r>
            <a:r>
              <a:rPr lang="en-US" sz="2200" dirty="0" smtClean="0"/>
              <a:t> o </a:t>
            </a:r>
            <a:r>
              <a:rPr lang="en-US" sz="2200" dirty="0" err="1"/>
              <a:t>seu</a:t>
            </a:r>
            <a:r>
              <a:rPr lang="en-US" sz="2200" dirty="0"/>
              <a:t> software (</a:t>
            </a:r>
            <a:r>
              <a:rPr lang="en-US" sz="2200" dirty="0" err="1"/>
              <a:t>atualizações</a:t>
            </a:r>
            <a:r>
              <a:rPr lang="en-US" sz="2200" dirty="0"/>
              <a:t>, etc</a:t>
            </a:r>
            <a:r>
              <a:rPr lang="en-US" sz="2200" dirty="0" smtClean="0"/>
              <a:t>.)?</a:t>
            </a:r>
          </a:p>
          <a:p>
            <a:pPr lvl="0"/>
            <a:r>
              <a:rPr lang="en-US" sz="2200" dirty="0" smtClean="0"/>
              <a:t>E </a:t>
            </a:r>
            <a:r>
              <a:rPr lang="en-US" sz="2200" dirty="0" err="1" smtClean="0"/>
              <a:t>quanto</a:t>
            </a:r>
            <a:r>
              <a:rPr lang="en-US" sz="2200" dirty="0" smtClean="0"/>
              <a:t> </a:t>
            </a:r>
            <a:r>
              <a:rPr lang="en-US" sz="2200" dirty="0" err="1" smtClean="0"/>
              <a:t>à</a:t>
            </a:r>
            <a:r>
              <a:rPr lang="en-US" sz="2200" dirty="0" smtClean="0"/>
              <a:t> </a:t>
            </a:r>
            <a:r>
              <a:rPr lang="en-US" sz="2200" dirty="0" err="1" smtClean="0"/>
              <a:t>arquitetura</a:t>
            </a:r>
            <a:r>
              <a:rPr lang="en-US" sz="2200" dirty="0" smtClean="0"/>
              <a:t>/</a:t>
            </a:r>
            <a:r>
              <a:rPr lang="en-US" sz="2200" dirty="0" err="1" smtClean="0"/>
              <a:t>configuração</a:t>
            </a:r>
            <a:r>
              <a:rPr lang="en-US" sz="2200" dirty="0" smtClean="0"/>
              <a:t> </a:t>
            </a:r>
            <a:r>
              <a:rPr lang="en-US" sz="2200" dirty="0"/>
              <a:t>de </a:t>
            </a:r>
            <a:r>
              <a:rPr lang="en-US" sz="2200" dirty="0" err="1"/>
              <a:t>seu</a:t>
            </a:r>
            <a:r>
              <a:rPr lang="en-US" sz="2200" dirty="0"/>
              <a:t> </a:t>
            </a:r>
            <a:r>
              <a:rPr lang="en-US" sz="2200" dirty="0" err="1"/>
              <a:t>computador</a:t>
            </a:r>
            <a:r>
              <a:rPr lang="en-US" sz="2200" dirty="0" smtClean="0"/>
              <a:t>:</a:t>
            </a:r>
          </a:p>
          <a:p>
            <a:pPr lvl="1"/>
            <a:r>
              <a:rPr lang="en-US" sz="2200" dirty="0" smtClean="0"/>
              <a:t>OS </a:t>
            </a:r>
            <a:r>
              <a:rPr lang="en-US" sz="2200" dirty="0"/>
              <a:t>/ Software / </a:t>
            </a:r>
            <a:r>
              <a:rPr lang="en-US" sz="2200" dirty="0" err="1"/>
              <a:t>ferramenta</a:t>
            </a:r>
            <a:r>
              <a:rPr lang="en-US" sz="2200" dirty="0"/>
              <a:t> / add </a:t>
            </a:r>
            <a:r>
              <a:rPr lang="en-US" sz="2200" dirty="0" err="1"/>
              <a:t>ons</a:t>
            </a:r>
            <a:r>
              <a:rPr lang="en-US" sz="2200" dirty="0"/>
              <a:t> (</a:t>
            </a:r>
            <a:r>
              <a:rPr lang="en-US" sz="2200" dirty="0" err="1"/>
              <a:t>bibliotecas</a:t>
            </a:r>
            <a:r>
              <a:rPr lang="en-US" sz="2200" dirty="0"/>
              <a:t> / </a:t>
            </a:r>
            <a:r>
              <a:rPr lang="en-US" sz="2200" dirty="0" err="1"/>
              <a:t>pacotes</a:t>
            </a:r>
            <a:r>
              <a:rPr lang="en-US" sz="2200" dirty="0"/>
              <a:t>) / </a:t>
            </a:r>
            <a:r>
              <a:rPr lang="en-US" sz="2200" dirty="0" err="1"/>
              <a:t>bancos</a:t>
            </a:r>
            <a:r>
              <a:rPr lang="en-US" sz="2200" dirty="0"/>
              <a:t> de dados </a:t>
            </a:r>
            <a:r>
              <a:rPr lang="en-US" sz="2200" dirty="0" err="1" smtClean="0"/>
              <a:t>externos</a:t>
            </a:r>
            <a:r>
              <a:rPr lang="en-US" sz="2200" dirty="0" smtClean="0"/>
              <a:t> </a:t>
            </a:r>
          </a:p>
          <a:p>
            <a:pPr lvl="1"/>
            <a:r>
              <a:rPr lang="en-US" sz="2200" dirty="0" err="1" smtClean="0"/>
              <a:t>Números</a:t>
            </a:r>
            <a:r>
              <a:rPr lang="en-US" sz="2200" dirty="0" smtClean="0"/>
              <a:t> </a:t>
            </a:r>
            <a:r>
              <a:rPr lang="en-US" sz="2200" dirty="0"/>
              <a:t>de </a:t>
            </a:r>
            <a:r>
              <a:rPr lang="en-US" sz="2200" dirty="0" err="1"/>
              <a:t>versão</a:t>
            </a:r>
            <a:r>
              <a:rPr lang="en-US" sz="2200" dirty="0"/>
              <a:t> para </a:t>
            </a:r>
            <a:r>
              <a:rPr lang="en-US" sz="2200" dirty="0" err="1"/>
              <a:t>tudo</a:t>
            </a:r>
            <a:r>
              <a:rPr lang="en-US" sz="2200" dirty="0"/>
              <a:t> (</a:t>
            </a:r>
            <a:r>
              <a:rPr lang="en-US" sz="2200" dirty="0" err="1"/>
              <a:t>quando</a:t>
            </a:r>
            <a:r>
              <a:rPr lang="en-US" sz="2200" dirty="0"/>
              <a:t> </a:t>
            </a:r>
            <a:r>
              <a:rPr lang="en-US" sz="2200" dirty="0" err="1"/>
              <a:t>disponível</a:t>
            </a:r>
            <a:r>
              <a:rPr lang="en-US" sz="2200" dirty="0" smtClean="0"/>
              <a:t>)</a:t>
            </a:r>
          </a:p>
          <a:p>
            <a:r>
              <a:rPr lang="en-US" sz="2200" dirty="0" err="1" smtClean="0"/>
              <a:t>Você</a:t>
            </a:r>
            <a:r>
              <a:rPr lang="en-US" sz="2200" dirty="0" smtClean="0"/>
              <a:t> </a:t>
            </a:r>
            <a:r>
              <a:rPr lang="en-US" sz="2200" dirty="0" err="1"/>
              <a:t>salva</a:t>
            </a:r>
            <a:r>
              <a:rPr lang="en-US" sz="2200" dirty="0"/>
              <a:t> </a:t>
            </a:r>
            <a:r>
              <a:rPr lang="en-US" sz="2200" dirty="0" err="1"/>
              <a:t>os</a:t>
            </a:r>
            <a:r>
              <a:rPr lang="en-US" sz="2200" dirty="0"/>
              <a:t> </a:t>
            </a:r>
            <a:r>
              <a:rPr lang="en-US" sz="2200" dirty="0" err="1"/>
              <a:t>arquivos</a:t>
            </a:r>
            <a:r>
              <a:rPr lang="en-US" sz="2200" dirty="0"/>
              <a:t> </a:t>
            </a:r>
            <a:r>
              <a:rPr lang="en-US" sz="2200" dirty="0" err="1"/>
              <a:t>certos</a:t>
            </a:r>
            <a:r>
              <a:rPr lang="en-US" sz="2200" dirty="0"/>
              <a:t> ?: se </a:t>
            </a:r>
            <a:r>
              <a:rPr lang="en-US" sz="2200" dirty="0" err="1"/>
              <a:t>não</a:t>
            </a:r>
            <a:r>
              <a:rPr lang="en-US" sz="2200" dirty="0"/>
              <a:t> </a:t>
            </a:r>
            <a:r>
              <a:rPr lang="en-US" sz="2200" dirty="0" err="1"/>
              <a:t>é</a:t>
            </a:r>
            <a:r>
              <a:rPr lang="en-US" sz="2200" dirty="0"/>
              <a:t> </a:t>
            </a:r>
            <a:r>
              <a:rPr lang="en-US" sz="2200" dirty="0" err="1"/>
              <a:t>reprodutível</a:t>
            </a:r>
            <a:r>
              <a:rPr lang="en-US" sz="2200" dirty="0"/>
              <a:t>, </a:t>
            </a:r>
            <a:r>
              <a:rPr lang="en-US" sz="2200" dirty="0" err="1"/>
              <a:t>não</a:t>
            </a:r>
            <a:r>
              <a:rPr lang="en-US" sz="2200" dirty="0"/>
              <a:t> vale a </a:t>
            </a:r>
            <a:r>
              <a:rPr lang="en-US" sz="2200" dirty="0" err="1"/>
              <a:t>pena</a:t>
            </a:r>
            <a:r>
              <a:rPr lang="en-US" sz="2200" dirty="0"/>
              <a:t> </a:t>
            </a:r>
            <a:r>
              <a:rPr lang="en-US" sz="2200" dirty="0" err="1" smtClean="0"/>
              <a:t>salvar</a:t>
            </a:r>
            <a:endParaRPr lang="en-US" sz="2200" dirty="0" smtClean="0"/>
          </a:p>
          <a:p>
            <a:r>
              <a:rPr lang="en-US" sz="2200" dirty="0" smtClean="0"/>
              <a:t>Salve </a:t>
            </a:r>
            <a:r>
              <a:rPr lang="en-US" sz="2200" dirty="0" err="1"/>
              <a:t>os</a:t>
            </a:r>
            <a:r>
              <a:rPr lang="en-US" sz="2200" dirty="0"/>
              <a:t> dados e o </a:t>
            </a:r>
            <a:r>
              <a:rPr lang="en-US" sz="2200" dirty="0" err="1" smtClean="0"/>
              <a:t>código</a:t>
            </a:r>
            <a:endParaRPr lang="en-US" sz="2200" dirty="0" smtClean="0"/>
          </a:p>
          <a:p>
            <a:pPr lvl="1"/>
            <a:r>
              <a:rPr lang="en-US" sz="2200" dirty="0" smtClean="0"/>
              <a:t>Dados </a:t>
            </a:r>
            <a:r>
              <a:rPr lang="en-US" sz="2200" dirty="0"/>
              <a:t>+ </a:t>
            </a:r>
            <a:r>
              <a:rPr lang="en-US" sz="2200" dirty="0" err="1"/>
              <a:t>Código</a:t>
            </a:r>
            <a:r>
              <a:rPr lang="en-US" sz="2200" dirty="0"/>
              <a:t> = </a:t>
            </a:r>
            <a:r>
              <a:rPr lang="en-US" sz="2200" dirty="0" err="1"/>
              <a:t>Saída</a:t>
            </a:r>
            <a:endParaRPr lang="en-US" sz="2200" dirty="0" smtClean="0"/>
          </a:p>
        </p:txBody>
      </p:sp>
      <p:sp>
        <p:nvSpPr>
          <p:cNvPr id="4" name="Rectangle 3"/>
          <p:cNvSpPr/>
          <p:nvPr/>
        </p:nvSpPr>
        <p:spPr>
          <a:xfrm>
            <a:off x="0" y="6063708"/>
            <a:ext cx="109956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Adapted from: </a:t>
            </a:r>
            <a:r>
              <a:rPr lang="en-US" sz="1400" dirty="0" smtClean="0">
                <a:hlinkClick r:id="rId3" invalidUrl="https://github.com/DataScienceSpecialization/courses/blob/master/05_ReproducibleResearch/Checklist/Reproducible Research Checklist.pdf"/>
              </a:rPr>
              <a:t>https</a:t>
            </a:r>
            <a:r>
              <a:rPr lang="en-US" sz="1400" dirty="0">
                <a:hlinkClick r:id="rId4" invalidUrl="https://github.com/DataScienceSpecialization/courses/blob/master/05_ReproducibleResearch/Checklist/Reproducible Research Checklist.pdf"/>
              </a:rPr>
              <a:t>://</a:t>
            </a:r>
            <a:r>
              <a:rPr lang="en-US" sz="1400" dirty="0" smtClean="0">
                <a:hlinkClick r:id="rId5" invalidUrl="https://github.com/DataScienceSpecialization/courses/blob/master/05_ReproducibleResearch/Checklist/Reproducible Research Checklist.pdf"/>
              </a:rPr>
              <a:t>github.com/DataScienceSpecialization/courses/blob/master/05_ReproducibleResearch/Checklist/Reproducible%20Research%20Checklist.pdf</a:t>
            </a:r>
            <a:r>
              <a:rPr lang="en-US" sz="1400" dirty="0" smtClean="0"/>
              <a:t>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544124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158133"/>
            <a:ext cx="12192000" cy="734518"/>
          </a:xfrm>
        </p:spPr>
        <p:txBody>
          <a:bodyPr>
            <a:normAutofit/>
          </a:bodyPr>
          <a:lstStyle/>
          <a:p>
            <a:pPr algn="ctr"/>
            <a:r>
              <a:rPr lang="pt-PT" dirty="0"/>
              <a:t>Ciclo de vida de pesquisa </a:t>
            </a:r>
            <a:r>
              <a:rPr lang="pt-PT" dirty="0" smtClean="0"/>
              <a:t>complexo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3016207" y="1603741"/>
            <a:ext cx="1558977" cy="674558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/>
              <a:t>Formular</a:t>
            </a:r>
            <a:endParaRPr lang="en-US" sz="2400" dirty="0"/>
          </a:p>
          <a:p>
            <a:pPr algn="ctr"/>
            <a:r>
              <a:rPr lang="en-US" sz="2400" dirty="0" err="1" smtClean="0"/>
              <a:t>Hipóteses</a:t>
            </a:r>
            <a:endParaRPr lang="en-US" sz="2400" dirty="0"/>
          </a:p>
        </p:txBody>
      </p:sp>
      <p:sp>
        <p:nvSpPr>
          <p:cNvPr id="35" name="Rectangle 34"/>
          <p:cNvSpPr/>
          <p:nvPr/>
        </p:nvSpPr>
        <p:spPr>
          <a:xfrm>
            <a:off x="8397070" y="2956842"/>
            <a:ext cx="1088622" cy="734519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/>
              <a:t>Coletar</a:t>
            </a:r>
            <a:r>
              <a:rPr lang="en-US" sz="2400" dirty="0" smtClean="0"/>
              <a:t> Dados</a:t>
            </a:r>
            <a:endParaRPr lang="en-US" sz="2400" dirty="0"/>
          </a:p>
        </p:txBody>
      </p:sp>
      <p:sp>
        <p:nvSpPr>
          <p:cNvPr id="36" name="Rectangle 35"/>
          <p:cNvSpPr/>
          <p:nvPr/>
        </p:nvSpPr>
        <p:spPr>
          <a:xfrm>
            <a:off x="4915160" y="1225329"/>
            <a:ext cx="1863595" cy="704539"/>
          </a:xfrm>
          <a:prstGeom prst="rect">
            <a:avLst/>
          </a:prstGeom>
          <a:solidFill>
            <a:srgbClr val="199698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/>
              <a:t>Desenhar</a:t>
            </a:r>
            <a:r>
              <a:rPr lang="en-US" sz="2400" dirty="0" smtClean="0"/>
              <a:t> o </a:t>
            </a:r>
            <a:r>
              <a:rPr lang="en-US" sz="2400" dirty="0" err="1" smtClean="0"/>
              <a:t>Experimento</a:t>
            </a:r>
            <a:endParaRPr lang="en-US" sz="2400" dirty="0"/>
          </a:p>
        </p:txBody>
      </p:sp>
      <p:sp>
        <p:nvSpPr>
          <p:cNvPr id="37" name="Rectangle 36"/>
          <p:cNvSpPr/>
          <p:nvPr/>
        </p:nvSpPr>
        <p:spPr>
          <a:xfrm>
            <a:off x="3538875" y="3498746"/>
            <a:ext cx="1376285" cy="674558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/>
              <a:t>Publicar</a:t>
            </a:r>
            <a:r>
              <a:rPr lang="en-US" sz="2400" dirty="0" smtClean="0"/>
              <a:t> </a:t>
            </a:r>
            <a:r>
              <a:rPr lang="en-US" sz="2400" dirty="0" err="1" smtClean="0"/>
              <a:t>pesquisa</a:t>
            </a:r>
            <a:endParaRPr lang="en-US" sz="2400" dirty="0"/>
          </a:p>
        </p:txBody>
      </p:sp>
      <p:sp>
        <p:nvSpPr>
          <p:cNvPr id="38" name="Rectangle 37"/>
          <p:cNvSpPr/>
          <p:nvPr/>
        </p:nvSpPr>
        <p:spPr>
          <a:xfrm>
            <a:off x="8418891" y="4620499"/>
            <a:ext cx="1429647" cy="734519"/>
          </a:xfrm>
          <a:prstGeom prst="rect">
            <a:avLst/>
          </a:prstGeom>
          <a:solidFill>
            <a:srgbClr val="387DE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”</a:t>
            </a:r>
            <a:r>
              <a:rPr lang="en-US" sz="2400" dirty="0" err="1" smtClean="0"/>
              <a:t>Limpar</a:t>
            </a:r>
            <a:r>
              <a:rPr lang="en-US" sz="2400" dirty="0" smtClean="0"/>
              <a:t>” </a:t>
            </a:r>
            <a:r>
              <a:rPr lang="en-US" sz="2400" dirty="0" err="1" smtClean="0"/>
              <a:t>os</a:t>
            </a:r>
            <a:r>
              <a:rPr lang="en-US" sz="2400" dirty="0" smtClean="0"/>
              <a:t> Dados</a:t>
            </a:r>
            <a:endParaRPr lang="en-US" sz="2400" dirty="0"/>
          </a:p>
        </p:txBody>
      </p:sp>
      <p:sp>
        <p:nvSpPr>
          <p:cNvPr id="39" name="Rectangle 38"/>
          <p:cNvSpPr/>
          <p:nvPr/>
        </p:nvSpPr>
        <p:spPr>
          <a:xfrm>
            <a:off x="7075357" y="5817300"/>
            <a:ext cx="1337936" cy="734519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/>
              <a:t>Analizar</a:t>
            </a:r>
            <a:r>
              <a:rPr lang="en-US" sz="2400" dirty="0" smtClean="0"/>
              <a:t> Dados</a:t>
            </a:r>
            <a:endParaRPr lang="en-US" sz="2400" dirty="0"/>
          </a:p>
        </p:txBody>
      </p:sp>
      <p:sp>
        <p:nvSpPr>
          <p:cNvPr id="41" name="Rectangle 40"/>
          <p:cNvSpPr/>
          <p:nvPr/>
        </p:nvSpPr>
        <p:spPr>
          <a:xfrm>
            <a:off x="3237875" y="4606028"/>
            <a:ext cx="1833165" cy="734519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/>
              <a:t>Escrever</a:t>
            </a:r>
            <a:r>
              <a:rPr lang="en-US" sz="2400" dirty="0" smtClean="0"/>
              <a:t> </a:t>
            </a:r>
            <a:r>
              <a:rPr lang="en-US" sz="2400" dirty="0" err="1" smtClean="0"/>
              <a:t>documento</a:t>
            </a:r>
            <a:endParaRPr lang="en-US" sz="2400" dirty="0"/>
          </a:p>
        </p:txBody>
      </p:sp>
      <p:sp>
        <p:nvSpPr>
          <p:cNvPr id="42" name="Rectangle 41"/>
          <p:cNvSpPr/>
          <p:nvPr/>
        </p:nvSpPr>
        <p:spPr>
          <a:xfrm>
            <a:off x="1154244" y="3885980"/>
            <a:ext cx="1829136" cy="734519"/>
          </a:xfrm>
          <a:prstGeom prst="rect">
            <a:avLst/>
          </a:prstGeom>
          <a:solidFill>
            <a:srgbClr val="387DE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/>
              <a:t>Compartilhar</a:t>
            </a:r>
            <a:r>
              <a:rPr lang="en-US" sz="2400" dirty="0" smtClean="0"/>
              <a:t> Dados</a:t>
            </a:r>
            <a:endParaRPr lang="en-US" sz="2400" dirty="0"/>
          </a:p>
        </p:txBody>
      </p:sp>
      <p:cxnSp>
        <p:nvCxnSpPr>
          <p:cNvPr id="43" name="Straight Arrow Connector 42"/>
          <p:cNvCxnSpPr/>
          <p:nvPr/>
        </p:nvCxnSpPr>
        <p:spPr>
          <a:xfrm>
            <a:off x="6778755" y="1577598"/>
            <a:ext cx="1073720" cy="19191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42" idx="0"/>
            <a:endCxn id="34" idx="1"/>
          </p:cNvCxnSpPr>
          <p:nvPr/>
        </p:nvCxnSpPr>
        <p:spPr>
          <a:xfrm flipV="1">
            <a:off x="2068812" y="1941020"/>
            <a:ext cx="947395" cy="194496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52" idx="1"/>
            <a:endCxn id="42" idx="2"/>
          </p:cNvCxnSpPr>
          <p:nvPr/>
        </p:nvCxnSpPr>
        <p:spPr>
          <a:xfrm flipH="1" flipV="1">
            <a:off x="2068812" y="4620499"/>
            <a:ext cx="2200256" cy="164388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34" idx="3"/>
          </p:cNvCxnSpPr>
          <p:nvPr/>
        </p:nvCxnSpPr>
        <p:spPr>
          <a:xfrm flipV="1">
            <a:off x="4575183" y="1577598"/>
            <a:ext cx="542162" cy="36342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Rectangle 51"/>
          <p:cNvSpPr/>
          <p:nvPr/>
        </p:nvSpPr>
        <p:spPr>
          <a:xfrm>
            <a:off x="4269068" y="5896872"/>
            <a:ext cx="1233634" cy="735032"/>
          </a:xfrm>
          <a:prstGeom prst="rect">
            <a:avLst/>
          </a:prstGeom>
          <a:solidFill>
            <a:srgbClr val="387DE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Dado </a:t>
            </a:r>
            <a:r>
              <a:rPr lang="en-US" sz="2400" smtClean="0"/>
              <a:t>”</a:t>
            </a:r>
            <a:r>
              <a:rPr lang="en-US" sz="2400" dirty="0" err="1" smtClean="0"/>
              <a:t>limpo</a:t>
            </a:r>
            <a:r>
              <a:rPr lang="en-US" sz="2400" dirty="0" smtClean="0"/>
              <a:t>”</a:t>
            </a:r>
            <a:endParaRPr lang="en-US" sz="2400" dirty="0"/>
          </a:p>
        </p:txBody>
      </p:sp>
      <p:cxnSp>
        <p:nvCxnSpPr>
          <p:cNvPr id="53" name="Straight Arrow Connector 52"/>
          <p:cNvCxnSpPr>
            <a:stCxn id="39" idx="1"/>
            <a:endCxn id="52" idx="3"/>
          </p:cNvCxnSpPr>
          <p:nvPr/>
        </p:nvCxnSpPr>
        <p:spPr>
          <a:xfrm flipH="1">
            <a:off x="5502702" y="6184560"/>
            <a:ext cx="1572655" cy="7982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Rectangle 53"/>
          <p:cNvSpPr/>
          <p:nvPr/>
        </p:nvSpPr>
        <p:spPr>
          <a:xfrm>
            <a:off x="6964562" y="1769515"/>
            <a:ext cx="3018887" cy="799531"/>
          </a:xfrm>
          <a:prstGeom prst="rect">
            <a:avLst/>
          </a:prstGeom>
          <a:solidFill>
            <a:srgbClr val="387DE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/>
              <a:t>Planejar</a:t>
            </a:r>
            <a:r>
              <a:rPr lang="en-US" sz="2400" dirty="0" smtClean="0"/>
              <a:t> </a:t>
            </a:r>
            <a:r>
              <a:rPr lang="en-US" sz="2400" dirty="0" err="1" smtClean="0"/>
              <a:t>armazenagem</a:t>
            </a:r>
            <a:r>
              <a:rPr lang="en-US" sz="2400" dirty="0" smtClean="0"/>
              <a:t> de dados</a:t>
            </a:r>
            <a:endParaRPr lang="en-US" sz="2400" dirty="0"/>
          </a:p>
        </p:txBody>
      </p:sp>
      <p:cxnSp>
        <p:nvCxnSpPr>
          <p:cNvPr id="55" name="Straight Arrow Connector 54"/>
          <p:cNvCxnSpPr>
            <a:stCxn id="54" idx="2"/>
            <a:endCxn id="35" idx="0"/>
          </p:cNvCxnSpPr>
          <p:nvPr/>
        </p:nvCxnSpPr>
        <p:spPr>
          <a:xfrm>
            <a:off x="8474006" y="2569046"/>
            <a:ext cx="467375" cy="38779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3" name="Straight Arrow Connector 262"/>
          <p:cNvCxnSpPr>
            <a:stCxn id="39" idx="1"/>
            <a:endCxn id="41" idx="3"/>
          </p:cNvCxnSpPr>
          <p:nvPr/>
        </p:nvCxnSpPr>
        <p:spPr>
          <a:xfrm flipH="1" flipV="1">
            <a:off x="5071040" y="4973288"/>
            <a:ext cx="2004317" cy="121127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6" name="Straight Arrow Connector 265"/>
          <p:cNvCxnSpPr>
            <a:stCxn id="38" idx="2"/>
            <a:endCxn id="39" idx="3"/>
          </p:cNvCxnSpPr>
          <p:nvPr/>
        </p:nvCxnSpPr>
        <p:spPr>
          <a:xfrm flipH="1">
            <a:off x="8413293" y="5355018"/>
            <a:ext cx="720422" cy="82954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0" name="Straight Arrow Connector 339"/>
          <p:cNvCxnSpPr>
            <a:stCxn id="35" idx="2"/>
            <a:endCxn id="38" idx="0"/>
          </p:cNvCxnSpPr>
          <p:nvPr/>
        </p:nvCxnSpPr>
        <p:spPr>
          <a:xfrm>
            <a:off x="8941381" y="3691361"/>
            <a:ext cx="192334" cy="92913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4" name="Straight Arrow Connector 433"/>
          <p:cNvCxnSpPr>
            <a:stCxn id="37" idx="0"/>
            <a:endCxn id="34" idx="2"/>
          </p:cNvCxnSpPr>
          <p:nvPr/>
        </p:nvCxnSpPr>
        <p:spPr>
          <a:xfrm flipH="1" flipV="1">
            <a:off x="3795695" y="2278300"/>
            <a:ext cx="431322" cy="122044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8" name="Straight Arrow Connector 887"/>
          <p:cNvCxnSpPr>
            <a:stCxn id="41" idx="0"/>
            <a:endCxn id="37" idx="2"/>
          </p:cNvCxnSpPr>
          <p:nvPr/>
        </p:nvCxnSpPr>
        <p:spPr>
          <a:xfrm flipV="1">
            <a:off x="4154458" y="4173304"/>
            <a:ext cx="72560" cy="43272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5654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158133"/>
            <a:ext cx="12192000" cy="734518"/>
          </a:xfrm>
        </p:spPr>
        <p:txBody>
          <a:bodyPr>
            <a:normAutofit/>
          </a:bodyPr>
          <a:lstStyle/>
          <a:p>
            <a:pPr algn="ctr"/>
            <a:r>
              <a:rPr lang="pt-PT" dirty="0"/>
              <a:t>Ciclo de vida de pesquisa </a:t>
            </a:r>
            <a:r>
              <a:rPr lang="pt-PT" dirty="0" smtClean="0"/>
              <a:t>complexo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2907374" y="1378161"/>
            <a:ext cx="1558977" cy="674558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/>
              <a:t>Formular</a:t>
            </a:r>
            <a:endParaRPr lang="en-US" sz="2400" dirty="0"/>
          </a:p>
          <a:p>
            <a:pPr algn="ctr"/>
            <a:r>
              <a:rPr lang="en-US" sz="2400" dirty="0" err="1" smtClean="0"/>
              <a:t>Hipóteses</a:t>
            </a:r>
            <a:endParaRPr lang="en-US" sz="2400" dirty="0"/>
          </a:p>
        </p:txBody>
      </p:sp>
      <p:sp>
        <p:nvSpPr>
          <p:cNvPr id="35" name="Rectangle 34"/>
          <p:cNvSpPr/>
          <p:nvPr/>
        </p:nvSpPr>
        <p:spPr>
          <a:xfrm>
            <a:off x="8288237" y="2731262"/>
            <a:ext cx="1088622" cy="734519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/>
              <a:t>Coletar</a:t>
            </a:r>
            <a:r>
              <a:rPr lang="en-US" sz="2400" dirty="0" smtClean="0"/>
              <a:t> Dados</a:t>
            </a:r>
            <a:endParaRPr lang="en-US" sz="2400" dirty="0"/>
          </a:p>
        </p:txBody>
      </p:sp>
      <p:sp>
        <p:nvSpPr>
          <p:cNvPr id="36" name="Rectangle 35"/>
          <p:cNvSpPr/>
          <p:nvPr/>
        </p:nvSpPr>
        <p:spPr>
          <a:xfrm>
            <a:off x="4806327" y="999749"/>
            <a:ext cx="1863595" cy="704539"/>
          </a:xfrm>
          <a:prstGeom prst="rect">
            <a:avLst/>
          </a:prstGeom>
          <a:solidFill>
            <a:srgbClr val="199698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/>
              <a:t>Desenhar</a:t>
            </a:r>
            <a:r>
              <a:rPr lang="en-US" sz="2400" dirty="0" smtClean="0"/>
              <a:t> o </a:t>
            </a:r>
            <a:r>
              <a:rPr lang="en-US" sz="2400" dirty="0" err="1" smtClean="0"/>
              <a:t>Experimento</a:t>
            </a:r>
            <a:endParaRPr lang="en-US" sz="2400" dirty="0"/>
          </a:p>
        </p:txBody>
      </p:sp>
      <p:sp>
        <p:nvSpPr>
          <p:cNvPr id="37" name="Rectangle 36"/>
          <p:cNvSpPr/>
          <p:nvPr/>
        </p:nvSpPr>
        <p:spPr>
          <a:xfrm>
            <a:off x="3430042" y="3273166"/>
            <a:ext cx="1376285" cy="674558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/>
              <a:t>Publicar</a:t>
            </a:r>
            <a:r>
              <a:rPr lang="en-US" sz="2400" dirty="0" smtClean="0"/>
              <a:t> </a:t>
            </a:r>
            <a:r>
              <a:rPr lang="en-US" sz="2400" dirty="0" err="1" smtClean="0"/>
              <a:t>pesquisa</a:t>
            </a:r>
            <a:endParaRPr lang="en-US" sz="2400" dirty="0"/>
          </a:p>
        </p:txBody>
      </p:sp>
      <p:sp>
        <p:nvSpPr>
          <p:cNvPr id="38" name="Rectangle 37"/>
          <p:cNvSpPr/>
          <p:nvPr/>
        </p:nvSpPr>
        <p:spPr>
          <a:xfrm>
            <a:off x="8310058" y="4394919"/>
            <a:ext cx="1429647" cy="734519"/>
          </a:xfrm>
          <a:prstGeom prst="rect">
            <a:avLst/>
          </a:prstGeom>
          <a:solidFill>
            <a:srgbClr val="387DE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”</a:t>
            </a:r>
            <a:r>
              <a:rPr lang="en-US" sz="2400" dirty="0" err="1" smtClean="0"/>
              <a:t>Limpar</a:t>
            </a:r>
            <a:r>
              <a:rPr lang="en-US" sz="2400" dirty="0" smtClean="0"/>
              <a:t>” </a:t>
            </a:r>
            <a:r>
              <a:rPr lang="en-US" sz="2400" dirty="0" err="1" smtClean="0"/>
              <a:t>os</a:t>
            </a:r>
            <a:r>
              <a:rPr lang="en-US" sz="2400" dirty="0" smtClean="0"/>
              <a:t> Dados</a:t>
            </a:r>
            <a:endParaRPr lang="en-US" sz="2400" dirty="0"/>
          </a:p>
        </p:txBody>
      </p:sp>
      <p:sp>
        <p:nvSpPr>
          <p:cNvPr id="39" name="Rectangle 38"/>
          <p:cNvSpPr/>
          <p:nvPr/>
        </p:nvSpPr>
        <p:spPr>
          <a:xfrm>
            <a:off x="6966524" y="5591720"/>
            <a:ext cx="1337936" cy="734519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/>
              <a:t>Analizar</a:t>
            </a:r>
            <a:r>
              <a:rPr lang="en-US" sz="2400" dirty="0" smtClean="0"/>
              <a:t> Dados</a:t>
            </a:r>
            <a:endParaRPr lang="en-US" sz="2400" dirty="0"/>
          </a:p>
        </p:txBody>
      </p:sp>
      <p:sp>
        <p:nvSpPr>
          <p:cNvPr id="41" name="Rectangle 40"/>
          <p:cNvSpPr/>
          <p:nvPr/>
        </p:nvSpPr>
        <p:spPr>
          <a:xfrm>
            <a:off x="3129042" y="4380448"/>
            <a:ext cx="1833165" cy="734519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/>
              <a:t>Escrever</a:t>
            </a:r>
            <a:r>
              <a:rPr lang="en-US" sz="2400" dirty="0" smtClean="0"/>
              <a:t> </a:t>
            </a:r>
            <a:r>
              <a:rPr lang="en-US" sz="2400" dirty="0" err="1" smtClean="0"/>
              <a:t>documento</a:t>
            </a:r>
            <a:endParaRPr lang="en-US" sz="2400" dirty="0"/>
          </a:p>
        </p:txBody>
      </p:sp>
      <p:sp>
        <p:nvSpPr>
          <p:cNvPr id="42" name="Rectangle 41"/>
          <p:cNvSpPr/>
          <p:nvPr/>
        </p:nvSpPr>
        <p:spPr>
          <a:xfrm>
            <a:off x="1045411" y="3660400"/>
            <a:ext cx="1829136" cy="734519"/>
          </a:xfrm>
          <a:prstGeom prst="rect">
            <a:avLst/>
          </a:prstGeom>
          <a:solidFill>
            <a:srgbClr val="387DE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/>
              <a:t>Compartilhar</a:t>
            </a:r>
            <a:r>
              <a:rPr lang="en-US" sz="2400" dirty="0" smtClean="0"/>
              <a:t> Dados</a:t>
            </a:r>
            <a:endParaRPr lang="en-US" sz="2400" dirty="0"/>
          </a:p>
        </p:txBody>
      </p:sp>
      <p:cxnSp>
        <p:nvCxnSpPr>
          <p:cNvPr id="43" name="Straight Arrow Connector 42"/>
          <p:cNvCxnSpPr/>
          <p:nvPr/>
        </p:nvCxnSpPr>
        <p:spPr>
          <a:xfrm>
            <a:off x="6669922" y="1352018"/>
            <a:ext cx="1073720" cy="19191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42" idx="0"/>
            <a:endCxn id="34" idx="1"/>
          </p:cNvCxnSpPr>
          <p:nvPr/>
        </p:nvCxnSpPr>
        <p:spPr>
          <a:xfrm flipV="1">
            <a:off x="1959979" y="1715440"/>
            <a:ext cx="947395" cy="194496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52" idx="1"/>
            <a:endCxn id="42" idx="2"/>
          </p:cNvCxnSpPr>
          <p:nvPr/>
        </p:nvCxnSpPr>
        <p:spPr>
          <a:xfrm flipH="1" flipV="1">
            <a:off x="1959979" y="4394919"/>
            <a:ext cx="2200256" cy="164388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34" idx="3"/>
          </p:cNvCxnSpPr>
          <p:nvPr/>
        </p:nvCxnSpPr>
        <p:spPr>
          <a:xfrm flipV="1">
            <a:off x="4466350" y="1352018"/>
            <a:ext cx="542162" cy="36342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Rectangle 51"/>
          <p:cNvSpPr/>
          <p:nvPr/>
        </p:nvSpPr>
        <p:spPr>
          <a:xfrm>
            <a:off x="4160235" y="5671292"/>
            <a:ext cx="1233634" cy="735032"/>
          </a:xfrm>
          <a:prstGeom prst="rect">
            <a:avLst/>
          </a:prstGeom>
          <a:solidFill>
            <a:srgbClr val="387DE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Dado </a:t>
            </a:r>
            <a:r>
              <a:rPr lang="en-US" sz="2400" smtClean="0"/>
              <a:t>”</a:t>
            </a:r>
            <a:r>
              <a:rPr lang="en-US" sz="2400" dirty="0" err="1" smtClean="0"/>
              <a:t>limpo</a:t>
            </a:r>
            <a:r>
              <a:rPr lang="en-US" sz="2400" dirty="0" smtClean="0"/>
              <a:t>”</a:t>
            </a:r>
            <a:endParaRPr lang="en-US" sz="2400" dirty="0"/>
          </a:p>
        </p:txBody>
      </p:sp>
      <p:cxnSp>
        <p:nvCxnSpPr>
          <p:cNvPr id="53" name="Straight Arrow Connector 52"/>
          <p:cNvCxnSpPr>
            <a:stCxn id="39" idx="1"/>
            <a:endCxn id="52" idx="3"/>
          </p:cNvCxnSpPr>
          <p:nvPr/>
        </p:nvCxnSpPr>
        <p:spPr>
          <a:xfrm flipH="1">
            <a:off x="5393869" y="5958980"/>
            <a:ext cx="1572655" cy="7982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Rectangle 53"/>
          <p:cNvSpPr/>
          <p:nvPr/>
        </p:nvSpPr>
        <p:spPr>
          <a:xfrm>
            <a:off x="6855729" y="1543935"/>
            <a:ext cx="3367563" cy="799531"/>
          </a:xfrm>
          <a:prstGeom prst="rect">
            <a:avLst/>
          </a:prstGeom>
          <a:solidFill>
            <a:srgbClr val="387DE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/>
              <a:t>Planejar</a:t>
            </a:r>
            <a:r>
              <a:rPr lang="en-US" sz="2400" dirty="0" smtClean="0"/>
              <a:t> </a:t>
            </a:r>
          </a:p>
          <a:p>
            <a:pPr algn="ctr"/>
            <a:r>
              <a:rPr lang="en-US" sz="2400" dirty="0" err="1" smtClean="0"/>
              <a:t>armazenagem</a:t>
            </a:r>
            <a:r>
              <a:rPr lang="en-US" sz="2400" dirty="0" smtClean="0"/>
              <a:t> de dados</a:t>
            </a:r>
            <a:endParaRPr lang="en-US" sz="2400" dirty="0"/>
          </a:p>
        </p:txBody>
      </p:sp>
      <p:cxnSp>
        <p:nvCxnSpPr>
          <p:cNvPr id="55" name="Straight Arrow Connector 54"/>
          <p:cNvCxnSpPr>
            <a:stCxn id="54" idx="2"/>
            <a:endCxn id="35" idx="0"/>
          </p:cNvCxnSpPr>
          <p:nvPr/>
        </p:nvCxnSpPr>
        <p:spPr>
          <a:xfrm>
            <a:off x="8539511" y="2343466"/>
            <a:ext cx="293037" cy="38779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3" name="Straight Arrow Connector 262"/>
          <p:cNvCxnSpPr>
            <a:stCxn id="39" idx="1"/>
            <a:endCxn id="41" idx="3"/>
          </p:cNvCxnSpPr>
          <p:nvPr/>
        </p:nvCxnSpPr>
        <p:spPr>
          <a:xfrm flipH="1" flipV="1">
            <a:off x="4962207" y="4747708"/>
            <a:ext cx="2004317" cy="121127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6" name="Straight Arrow Connector 265"/>
          <p:cNvCxnSpPr>
            <a:stCxn id="38" idx="2"/>
            <a:endCxn id="39" idx="3"/>
          </p:cNvCxnSpPr>
          <p:nvPr/>
        </p:nvCxnSpPr>
        <p:spPr>
          <a:xfrm flipH="1">
            <a:off x="8304460" y="5129438"/>
            <a:ext cx="720422" cy="82954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0" name="Straight Arrow Connector 339"/>
          <p:cNvCxnSpPr>
            <a:stCxn id="35" idx="2"/>
            <a:endCxn id="38" idx="0"/>
          </p:cNvCxnSpPr>
          <p:nvPr/>
        </p:nvCxnSpPr>
        <p:spPr>
          <a:xfrm>
            <a:off x="8832548" y="3465781"/>
            <a:ext cx="192334" cy="92913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4" name="Straight Arrow Connector 433"/>
          <p:cNvCxnSpPr>
            <a:stCxn id="37" idx="0"/>
            <a:endCxn id="34" idx="2"/>
          </p:cNvCxnSpPr>
          <p:nvPr/>
        </p:nvCxnSpPr>
        <p:spPr>
          <a:xfrm flipH="1" flipV="1">
            <a:off x="3686862" y="2052720"/>
            <a:ext cx="431322" cy="122044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8" name="Straight Arrow Connector 887"/>
          <p:cNvCxnSpPr>
            <a:stCxn id="41" idx="0"/>
            <a:endCxn id="37" idx="2"/>
          </p:cNvCxnSpPr>
          <p:nvPr/>
        </p:nvCxnSpPr>
        <p:spPr>
          <a:xfrm flipV="1">
            <a:off x="4045625" y="3947724"/>
            <a:ext cx="72560" cy="43272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4" name="Group 4"/>
          <p:cNvGrpSpPr/>
          <p:nvPr/>
        </p:nvGrpSpPr>
        <p:grpSpPr>
          <a:xfrm>
            <a:off x="299802" y="1352018"/>
            <a:ext cx="11287595" cy="5505982"/>
            <a:chOff x="332383" y="1445412"/>
            <a:chExt cx="11013396" cy="5103307"/>
          </a:xfrm>
        </p:grpSpPr>
        <p:sp>
          <p:nvSpPr>
            <p:cNvPr id="25" name="Donut 1"/>
            <p:cNvSpPr/>
            <p:nvPr/>
          </p:nvSpPr>
          <p:spPr>
            <a:xfrm>
              <a:off x="847165" y="1534678"/>
              <a:ext cx="10498614" cy="5014041"/>
            </a:xfrm>
            <a:prstGeom prst="donut">
              <a:avLst>
                <a:gd name="adj" fmla="val 2924"/>
              </a:avLst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6" name="TextBox 3"/>
            <p:cNvSpPr txBox="1"/>
            <p:nvPr/>
          </p:nvSpPr>
          <p:spPr>
            <a:xfrm>
              <a:off x="332383" y="1445412"/>
              <a:ext cx="2105385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err="1" smtClean="0">
                  <a:solidFill>
                    <a:srgbClr val="FF0000"/>
                  </a:solidFill>
                </a:rPr>
                <a:t>Pesquisa</a:t>
              </a:r>
              <a:endParaRPr lang="en-US" sz="2800" b="1" dirty="0" smtClean="0">
                <a:solidFill>
                  <a:srgbClr val="FF0000"/>
                </a:solidFill>
              </a:endParaRPr>
            </a:p>
            <a:p>
              <a:r>
                <a:rPr lang="en-US" sz="2800" b="1" dirty="0" err="1" smtClean="0">
                  <a:solidFill>
                    <a:srgbClr val="FF0000"/>
                  </a:solidFill>
                </a:rPr>
                <a:t>Reprodutível</a:t>
              </a:r>
              <a:endParaRPr lang="en-US" sz="2800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29805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921" y="368758"/>
            <a:ext cx="11797259" cy="3823990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 err="1" smtClean="0"/>
              <a:t>Reprodutibilidade</a:t>
            </a:r>
            <a:r>
              <a:rPr lang="en-US" sz="4800" i="1" dirty="0" smtClean="0"/>
              <a:t> </a:t>
            </a:r>
            <a:r>
              <a:rPr lang="en-US" sz="4800" i="1" dirty="0" smtClean="0"/>
              <a:t/>
            </a:r>
            <a:br>
              <a:rPr lang="en-US" sz="4800" i="1" dirty="0" smtClean="0"/>
            </a:br>
            <a:r>
              <a:rPr lang="en-US" sz="4800" i="1" dirty="0" smtClean="0"/>
              <a:t/>
            </a:r>
            <a:br>
              <a:rPr lang="en-US" sz="4800" i="1" dirty="0" smtClean="0"/>
            </a:br>
            <a:r>
              <a:rPr lang="en-US" sz="4000" i="1" dirty="0" err="1"/>
              <a:t>é</a:t>
            </a:r>
            <a:r>
              <a:rPr lang="en-US" sz="4000" i="1" dirty="0"/>
              <a:t> a </a:t>
            </a:r>
            <a:r>
              <a:rPr lang="en-US" sz="4000" i="1" dirty="0" err="1"/>
              <a:t>prática</a:t>
            </a:r>
            <a:r>
              <a:rPr lang="en-US" sz="4000" i="1" dirty="0"/>
              <a:t> de </a:t>
            </a:r>
            <a:r>
              <a:rPr lang="en-US" sz="4000" i="1" dirty="0" err="1"/>
              <a:t>distribuir</a:t>
            </a:r>
            <a:r>
              <a:rPr lang="en-US" sz="4000" i="1" dirty="0"/>
              <a:t> </a:t>
            </a:r>
            <a:r>
              <a:rPr lang="en-US" sz="4000" i="1" dirty="0" err="1"/>
              <a:t>todos</a:t>
            </a:r>
            <a:r>
              <a:rPr lang="en-US" sz="4000" i="1" dirty="0"/>
              <a:t> </a:t>
            </a:r>
            <a:r>
              <a:rPr lang="en-US" sz="4000" i="1" dirty="0" err="1"/>
              <a:t>os</a:t>
            </a:r>
            <a:r>
              <a:rPr lang="en-US" sz="4000" i="1" dirty="0"/>
              <a:t> dados, o </a:t>
            </a:r>
            <a:r>
              <a:rPr lang="en-US" sz="4000" i="1" dirty="0" err="1"/>
              <a:t>código-fonte</a:t>
            </a:r>
            <a:r>
              <a:rPr lang="en-US" sz="4000" i="1" dirty="0"/>
              <a:t> do software e as </a:t>
            </a:r>
            <a:r>
              <a:rPr lang="en-US" sz="4000" i="1" dirty="0" err="1"/>
              <a:t>ferramentas</a:t>
            </a:r>
            <a:r>
              <a:rPr lang="en-US" sz="4000" i="1" dirty="0"/>
              <a:t> </a:t>
            </a:r>
            <a:r>
              <a:rPr lang="en-US" sz="4000" i="1" dirty="0" err="1"/>
              <a:t>necessárias</a:t>
            </a:r>
            <a:r>
              <a:rPr lang="en-US" sz="4000" i="1" dirty="0"/>
              <a:t> para </a:t>
            </a:r>
            <a:r>
              <a:rPr lang="en-US" sz="4000" i="1" dirty="0" err="1"/>
              <a:t>reproduzir</a:t>
            </a:r>
            <a:r>
              <a:rPr lang="en-US" sz="4000" i="1" dirty="0"/>
              <a:t> </a:t>
            </a:r>
            <a:r>
              <a:rPr lang="en-US" sz="4000" i="1" dirty="0" err="1"/>
              <a:t>os</a:t>
            </a:r>
            <a:r>
              <a:rPr lang="en-US" sz="4000" i="1" dirty="0"/>
              <a:t> </a:t>
            </a:r>
            <a:r>
              <a:rPr lang="en-US" sz="4000" i="1" dirty="0" err="1"/>
              <a:t>resultados</a:t>
            </a:r>
            <a:r>
              <a:rPr lang="en-US" sz="4000" i="1" dirty="0"/>
              <a:t> </a:t>
            </a:r>
            <a:r>
              <a:rPr lang="en-US" sz="4000" i="1" dirty="0" err="1"/>
              <a:t>discutidos</a:t>
            </a:r>
            <a:r>
              <a:rPr lang="en-US" sz="4000" i="1" dirty="0"/>
              <a:t> </a:t>
            </a:r>
            <a:r>
              <a:rPr lang="en-US" sz="4000" i="1" dirty="0" err="1"/>
              <a:t>em</a:t>
            </a:r>
            <a:r>
              <a:rPr lang="en-US" sz="4000" i="1" dirty="0"/>
              <a:t> </a:t>
            </a:r>
            <a:r>
              <a:rPr lang="en-US" sz="4000" i="1" dirty="0" err="1"/>
              <a:t>uma</a:t>
            </a:r>
            <a:r>
              <a:rPr lang="en-US" sz="4000" i="1" dirty="0"/>
              <a:t> </a:t>
            </a:r>
            <a:r>
              <a:rPr lang="en-US" sz="4000" i="1" dirty="0" err="1"/>
              <a:t>publicação</a:t>
            </a:r>
            <a:r>
              <a:rPr lang="en-US" sz="4000" i="1" dirty="0"/>
              <a:t> de </a:t>
            </a:r>
            <a:r>
              <a:rPr lang="en-US" sz="4000" i="1" dirty="0" err="1"/>
              <a:t>pesquisa</a:t>
            </a:r>
            <a:r>
              <a:rPr lang="en-US" sz="4000" i="1" dirty="0" smtClean="0"/>
              <a:t>.</a:t>
            </a:r>
            <a:endParaRPr lang="en-US" sz="32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296357" y="4192748"/>
            <a:ext cx="7444386" cy="519747"/>
          </a:xfrm>
        </p:spPr>
        <p:txBody>
          <a:bodyPr>
            <a:noAutofit/>
          </a:bodyPr>
          <a:lstStyle/>
          <a:p>
            <a:r>
              <a:rPr lang="en-US" sz="1600" dirty="0">
                <a:hlinkClick r:id="rId3"/>
              </a:rPr>
              <a:t>https://</a:t>
            </a:r>
            <a:r>
              <a:rPr lang="en-US" sz="1600" dirty="0" smtClean="0">
                <a:hlinkClick r:id="rId3"/>
              </a:rPr>
              <a:t>www.ctspedia.org/do/view/CTSpedia/ReproducibleResearchStandards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pic>
        <p:nvPicPr>
          <p:cNvPr id="4098" name="Picture 2" descr="esultado de imagem para reprodutibilidad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9875" y="4552905"/>
            <a:ext cx="4382126" cy="2300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80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Replicação</a:t>
            </a:r>
            <a:r>
              <a:rPr lang="en-US" dirty="0" smtClean="0"/>
              <a:t> versus </a:t>
            </a:r>
            <a:r>
              <a:rPr lang="en-US" dirty="0" err="1" smtClean="0"/>
              <a:t>Reprodutibilidade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9126" y="1789530"/>
            <a:ext cx="11289632" cy="4351338"/>
          </a:xfrm>
        </p:spPr>
        <p:txBody>
          <a:bodyPr>
            <a:normAutofit/>
          </a:bodyPr>
          <a:lstStyle/>
          <a:p>
            <a:pPr algn="just"/>
            <a:r>
              <a:rPr lang="en-US" b="1" dirty="0" err="1"/>
              <a:t>Replicação</a:t>
            </a:r>
            <a:r>
              <a:rPr lang="en-US" dirty="0"/>
              <a:t>: A </a:t>
            </a:r>
            <a:r>
              <a:rPr lang="en-US" dirty="0" err="1"/>
              <a:t>confirmação</a:t>
            </a:r>
            <a:r>
              <a:rPr lang="en-US" dirty="0"/>
              <a:t> dos </a:t>
            </a:r>
            <a:r>
              <a:rPr lang="en-US" dirty="0" err="1"/>
              <a:t>resultados</a:t>
            </a:r>
            <a:r>
              <a:rPr lang="en-US" dirty="0"/>
              <a:t> e </a:t>
            </a:r>
            <a:r>
              <a:rPr lang="en-US" dirty="0" err="1"/>
              <a:t>conclusões</a:t>
            </a:r>
            <a:r>
              <a:rPr lang="en-US" dirty="0"/>
              <a:t> de um </a:t>
            </a:r>
            <a:r>
              <a:rPr lang="en-US" dirty="0" err="1"/>
              <a:t>estudo</a:t>
            </a:r>
            <a:r>
              <a:rPr lang="en-US" dirty="0"/>
              <a:t>, </a:t>
            </a:r>
            <a:r>
              <a:rPr lang="en-US" dirty="0" err="1"/>
              <a:t>obtido</a:t>
            </a:r>
            <a:r>
              <a:rPr lang="en-US" dirty="0"/>
              <a:t> de forma </a:t>
            </a:r>
            <a:r>
              <a:rPr lang="en-US" dirty="0" err="1"/>
              <a:t>independente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outro, </a:t>
            </a:r>
            <a:r>
              <a:rPr lang="en-US" dirty="0" err="1"/>
              <a:t>é</a:t>
            </a:r>
            <a:r>
              <a:rPr lang="en-US" dirty="0"/>
              <a:t> </a:t>
            </a:r>
            <a:r>
              <a:rPr lang="en-US" dirty="0" err="1"/>
              <a:t>considerado</a:t>
            </a:r>
            <a:r>
              <a:rPr lang="en-US" dirty="0"/>
              <a:t> o </a:t>
            </a:r>
            <a:r>
              <a:rPr lang="en-US" dirty="0" err="1"/>
              <a:t>padrão</a:t>
            </a:r>
            <a:r>
              <a:rPr lang="en-US" dirty="0"/>
              <a:t> </a:t>
            </a:r>
            <a:r>
              <a:rPr lang="en-US" dirty="0" err="1"/>
              <a:t>ouro</a:t>
            </a:r>
            <a:r>
              <a:rPr lang="en-US" dirty="0"/>
              <a:t> </a:t>
            </a:r>
            <a:r>
              <a:rPr lang="en-US" dirty="0" err="1"/>
              <a:t>científico</a:t>
            </a:r>
            <a:r>
              <a:rPr lang="en-US" b="1" dirty="0" smtClean="0"/>
              <a:t>.</a:t>
            </a:r>
            <a:r>
              <a:rPr lang="en-US" dirty="0" smtClean="0"/>
              <a:t> </a:t>
            </a:r>
            <a:endParaRPr lang="en-US" b="1" dirty="0"/>
          </a:p>
          <a:p>
            <a:pPr algn="just"/>
            <a:r>
              <a:rPr lang="en-US" sz="1400" dirty="0" smtClean="0"/>
              <a:t>“Again</a:t>
            </a:r>
            <a:r>
              <a:rPr lang="en-US" sz="1400" dirty="0"/>
              <a:t>, and Again, and Again </a:t>
            </a:r>
            <a:r>
              <a:rPr lang="en-US" sz="1400" dirty="0" smtClean="0"/>
              <a:t>…” </a:t>
            </a:r>
            <a:r>
              <a:rPr lang="en-US" sz="1400" b="1" dirty="0" smtClean="0"/>
              <a:t>BR </a:t>
            </a:r>
            <a:r>
              <a:rPr lang="en-US" sz="1400" b="1" dirty="0" err="1" smtClean="0"/>
              <a:t>Jasny</a:t>
            </a:r>
            <a:r>
              <a:rPr lang="en-US" sz="1400" b="1" dirty="0"/>
              <a:t> </a:t>
            </a:r>
            <a:r>
              <a:rPr lang="en-US" sz="1400" b="1" dirty="0" smtClean="0"/>
              <a:t>et. al. </a:t>
            </a:r>
            <a:r>
              <a:rPr lang="de-DE" sz="1400" dirty="0" smtClean="0"/>
              <a:t>Science, 2011. </a:t>
            </a:r>
            <a:r>
              <a:rPr lang="en-US" sz="1400" dirty="0" smtClean="0"/>
              <a:t>334(6060</a:t>
            </a:r>
            <a:r>
              <a:rPr lang="en-US" sz="1400" dirty="0"/>
              <a:t>)</a:t>
            </a:r>
            <a:r>
              <a:rPr lang="en-US" sz="1400" dirty="0" smtClean="0"/>
              <a:t> pp. 1225 </a:t>
            </a:r>
            <a:r>
              <a:rPr lang="it-IT" sz="1400" dirty="0" smtClean="0"/>
              <a:t>DOI</a:t>
            </a:r>
            <a:r>
              <a:rPr lang="it-IT" sz="1400" dirty="0"/>
              <a:t>: </a:t>
            </a:r>
            <a:r>
              <a:rPr lang="it-IT" sz="1400" dirty="0" smtClean="0"/>
              <a:t>10.1126/science.334.6060.1225</a:t>
            </a:r>
            <a:endParaRPr lang="en-US" dirty="0"/>
          </a:p>
          <a:p>
            <a:pPr algn="just"/>
            <a:r>
              <a:rPr lang="en-US" b="1" dirty="0" err="1"/>
              <a:t>Alguns</a:t>
            </a:r>
            <a:r>
              <a:rPr lang="en-US" b="1" dirty="0"/>
              <a:t> </a:t>
            </a:r>
            <a:r>
              <a:rPr lang="en-US" b="1" dirty="0" err="1"/>
              <a:t>estudos</a:t>
            </a:r>
            <a:r>
              <a:rPr lang="en-US" b="1" dirty="0"/>
              <a:t> </a:t>
            </a:r>
            <a:r>
              <a:rPr lang="en-US" b="1" dirty="0" err="1"/>
              <a:t>não</a:t>
            </a:r>
            <a:r>
              <a:rPr lang="en-US" b="1" dirty="0"/>
              <a:t> </a:t>
            </a:r>
            <a:r>
              <a:rPr lang="en-US" b="1" dirty="0" err="1"/>
              <a:t>podem</a:t>
            </a:r>
            <a:r>
              <a:rPr lang="en-US" b="1" dirty="0"/>
              <a:t> </a:t>
            </a:r>
            <a:r>
              <a:rPr lang="en-US" b="1" dirty="0" err="1"/>
              <a:t>ser</a:t>
            </a:r>
            <a:r>
              <a:rPr lang="en-US" b="1" dirty="0"/>
              <a:t> </a:t>
            </a:r>
            <a:r>
              <a:rPr lang="en-US" b="1" dirty="0" err="1"/>
              <a:t>replicados</a:t>
            </a:r>
            <a:r>
              <a:rPr lang="en-US" b="1" dirty="0"/>
              <a:t>: </a:t>
            </a:r>
            <a:r>
              <a:rPr lang="en-US" dirty="0" err="1"/>
              <a:t>muito</a:t>
            </a:r>
            <a:r>
              <a:rPr lang="en-US" dirty="0"/>
              <a:t> </a:t>
            </a:r>
            <a:r>
              <a:rPr lang="en-US" dirty="0" err="1"/>
              <a:t>grandes</a:t>
            </a:r>
            <a:r>
              <a:rPr lang="en-US" dirty="0"/>
              <a:t>, </a:t>
            </a:r>
            <a:r>
              <a:rPr lang="en-US" dirty="0" err="1"/>
              <a:t>muito</a:t>
            </a:r>
            <a:r>
              <a:rPr lang="en-US" dirty="0"/>
              <a:t> </a:t>
            </a:r>
            <a:r>
              <a:rPr lang="en-US" dirty="0" err="1"/>
              <a:t>dispendiosos</a:t>
            </a:r>
            <a:r>
              <a:rPr lang="en-US" dirty="0"/>
              <a:t>, </a:t>
            </a:r>
            <a:r>
              <a:rPr lang="en-US" dirty="0" err="1"/>
              <a:t>muito</a:t>
            </a:r>
            <a:r>
              <a:rPr lang="en-US" dirty="0"/>
              <a:t> </a:t>
            </a:r>
            <a:r>
              <a:rPr lang="en-US" dirty="0" err="1"/>
              <a:t>demorados</a:t>
            </a:r>
            <a:r>
              <a:rPr lang="en-US" dirty="0"/>
              <a:t>, um </a:t>
            </a:r>
            <a:r>
              <a:rPr lang="en-US" dirty="0" err="1"/>
              <a:t>evento</a:t>
            </a:r>
            <a:r>
              <a:rPr lang="en-US" dirty="0"/>
              <a:t> </a:t>
            </a:r>
            <a:r>
              <a:rPr lang="en-US" dirty="0" err="1"/>
              <a:t>único</a:t>
            </a:r>
            <a:r>
              <a:rPr lang="en-US" dirty="0"/>
              <a:t>, </a:t>
            </a:r>
            <a:r>
              <a:rPr lang="en-US" dirty="0" err="1"/>
              <a:t>amostras</a:t>
            </a:r>
            <a:r>
              <a:rPr lang="en-US" dirty="0"/>
              <a:t> </a:t>
            </a:r>
            <a:r>
              <a:rPr lang="en-US" dirty="0" err="1"/>
              <a:t>raras</a:t>
            </a:r>
            <a:r>
              <a:rPr lang="en-US" dirty="0"/>
              <a:t>…</a:t>
            </a:r>
            <a:endParaRPr lang="en-US" dirty="0"/>
          </a:p>
          <a:p>
            <a:pPr algn="just"/>
            <a:r>
              <a:rPr lang="en-US" b="1" dirty="0" err="1"/>
              <a:t>Reprodutibilidade</a:t>
            </a:r>
            <a:r>
              <a:rPr lang="en-US" b="1" dirty="0"/>
              <a:t>: </a:t>
            </a:r>
            <a:r>
              <a:rPr lang="en-US" dirty="0" err="1"/>
              <a:t>padrão</a:t>
            </a:r>
            <a:r>
              <a:rPr lang="en-US" dirty="0"/>
              <a:t> </a:t>
            </a:r>
            <a:r>
              <a:rPr lang="en-US" dirty="0" err="1"/>
              <a:t>mínimo</a:t>
            </a:r>
            <a:r>
              <a:rPr lang="en-US" dirty="0"/>
              <a:t> para </a:t>
            </a:r>
            <a:r>
              <a:rPr lang="en-US" dirty="0" err="1"/>
              <a:t>avaliar</a:t>
            </a:r>
            <a:r>
              <a:rPr lang="en-US" dirty="0"/>
              <a:t> o valor das </a:t>
            </a:r>
            <a:r>
              <a:rPr lang="en-US" dirty="0" err="1"/>
              <a:t>afirmações</a:t>
            </a:r>
            <a:r>
              <a:rPr lang="en-US" dirty="0"/>
              <a:t> </a:t>
            </a:r>
            <a:r>
              <a:rPr lang="en-US" dirty="0" err="1"/>
              <a:t>científicas</a:t>
            </a:r>
            <a:r>
              <a:rPr lang="en-US" dirty="0"/>
              <a:t>, </a:t>
            </a:r>
            <a:r>
              <a:rPr lang="en-US" dirty="0" err="1"/>
              <a:t>particularmente</a:t>
            </a:r>
            <a:r>
              <a:rPr lang="en-US" dirty="0"/>
              <a:t> </a:t>
            </a:r>
            <a:r>
              <a:rPr lang="en-US" dirty="0" err="1"/>
              <a:t>quando</a:t>
            </a:r>
            <a:r>
              <a:rPr lang="en-US" dirty="0"/>
              <a:t> a </a:t>
            </a:r>
            <a:r>
              <a:rPr lang="en-US" dirty="0" err="1"/>
              <a:t>replicação</a:t>
            </a:r>
            <a:r>
              <a:rPr lang="en-US" dirty="0"/>
              <a:t> </a:t>
            </a:r>
            <a:r>
              <a:rPr lang="en-US" dirty="0" err="1"/>
              <a:t>totalmente</a:t>
            </a:r>
            <a:r>
              <a:rPr lang="en-US" dirty="0"/>
              <a:t> </a:t>
            </a:r>
            <a:r>
              <a:rPr lang="en-US" dirty="0" err="1"/>
              <a:t>independente</a:t>
            </a:r>
            <a:r>
              <a:rPr lang="en-US" dirty="0"/>
              <a:t> de um </a:t>
            </a:r>
            <a:r>
              <a:rPr lang="en-US" dirty="0" err="1"/>
              <a:t>estudo</a:t>
            </a:r>
            <a:r>
              <a:rPr lang="en-US" dirty="0"/>
              <a:t>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é</a:t>
            </a:r>
            <a:r>
              <a:rPr lang="en-US" dirty="0"/>
              <a:t> </a:t>
            </a:r>
            <a:r>
              <a:rPr lang="en-US" dirty="0" err="1"/>
              <a:t>viável</a:t>
            </a:r>
            <a:r>
              <a:rPr lang="en-US" dirty="0" smtClean="0"/>
              <a:t> </a:t>
            </a:r>
            <a:endParaRPr lang="en-US" dirty="0" smtClean="0"/>
          </a:p>
          <a:p>
            <a:pPr algn="just"/>
            <a:r>
              <a:rPr lang="en-US" sz="1300" dirty="0" smtClean="0"/>
              <a:t>“Reproducible </a:t>
            </a:r>
            <a:r>
              <a:rPr lang="en-US" sz="1300" dirty="0"/>
              <a:t>Research in Computational </a:t>
            </a:r>
            <a:r>
              <a:rPr lang="en-US" sz="1300" dirty="0" smtClean="0"/>
              <a:t>Science”. </a:t>
            </a:r>
            <a:r>
              <a:rPr lang="en-US" sz="1300" b="1" dirty="0" smtClean="0"/>
              <a:t>RD Peng </a:t>
            </a:r>
            <a:r>
              <a:rPr lang="de-DE" sz="1300" dirty="0" smtClean="0"/>
              <a:t>Science, 2011</a:t>
            </a:r>
            <a:r>
              <a:rPr lang="de-DE" sz="1300" dirty="0"/>
              <a:t>.</a:t>
            </a:r>
            <a:r>
              <a:rPr lang="de-DE" sz="1300" dirty="0" smtClean="0"/>
              <a:t> </a:t>
            </a:r>
            <a:r>
              <a:rPr lang="en-US" sz="1300" dirty="0" smtClean="0"/>
              <a:t>334 (6060</a:t>
            </a:r>
            <a:r>
              <a:rPr lang="en-US" sz="1300" dirty="0"/>
              <a:t>)</a:t>
            </a:r>
            <a:r>
              <a:rPr lang="en-US" sz="1300" dirty="0" smtClean="0"/>
              <a:t> </a:t>
            </a:r>
            <a:r>
              <a:rPr lang="en-US" sz="1300" dirty="0"/>
              <a:t>pp. </a:t>
            </a:r>
            <a:r>
              <a:rPr lang="en-US" sz="1300" dirty="0" smtClean="0"/>
              <a:t>1226-1227 </a:t>
            </a:r>
            <a:r>
              <a:rPr lang="it-IT" sz="1300" dirty="0" smtClean="0"/>
              <a:t>DOI</a:t>
            </a:r>
            <a:r>
              <a:rPr lang="it-IT" sz="1300" dirty="0"/>
              <a:t>: 10.1126/science.1213847</a:t>
            </a:r>
          </a:p>
          <a:p>
            <a:pPr algn="just"/>
            <a:endParaRPr lang="it-IT" sz="1300" dirty="0"/>
          </a:p>
          <a:p>
            <a:pPr lvl="1" algn="just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8331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4000"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/>
            <a:r>
              <a:rPr lang="en-US" dirty="0" err="1"/>
              <a:t>Espectro</a:t>
            </a:r>
            <a:r>
              <a:rPr lang="en-US" dirty="0"/>
              <a:t> de </a:t>
            </a:r>
            <a:r>
              <a:rPr lang="en-US" dirty="0" err="1"/>
              <a:t>reprodutibilidade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666750" y="5168900"/>
            <a:ext cx="105156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/>
              <a:t>“Reproducible Research in Computational Science”. </a:t>
            </a:r>
            <a:r>
              <a:rPr lang="en-US" sz="1400" b="1"/>
              <a:t>RD Peng </a:t>
            </a:r>
            <a:r>
              <a:rPr lang="de-DE" sz="1400"/>
              <a:t>Science, 2011. </a:t>
            </a:r>
            <a:r>
              <a:rPr lang="en-US" sz="1400"/>
              <a:t>334 (6060) pp. 1226-1227 </a:t>
            </a:r>
            <a:r>
              <a:rPr lang="it-IT" sz="1400"/>
              <a:t>DOI: 10.1126/science.1213847</a:t>
            </a:r>
          </a:p>
        </p:txBody>
      </p:sp>
      <p:pic>
        <p:nvPicPr>
          <p:cNvPr id="6" name="Espaço Reservado para Conteúdo 5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838200" y="1358766"/>
            <a:ext cx="10515600" cy="3525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9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 amt="24000"/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Por</a:t>
            </a:r>
            <a:r>
              <a:rPr lang="en-US" dirty="0"/>
              <a:t> que </a:t>
            </a:r>
            <a:r>
              <a:rPr lang="en-US" dirty="0" err="1"/>
              <a:t>fazer</a:t>
            </a:r>
            <a:r>
              <a:rPr lang="en-US" dirty="0"/>
              <a:t> </a:t>
            </a:r>
            <a:r>
              <a:rPr lang="en-US" dirty="0" err="1"/>
              <a:t>pesquisa</a:t>
            </a:r>
            <a:r>
              <a:rPr lang="en-US" dirty="0"/>
              <a:t> </a:t>
            </a:r>
            <a:r>
              <a:rPr lang="en-US" dirty="0" err="1" smtClean="0"/>
              <a:t>reprodutível</a:t>
            </a:r>
            <a:r>
              <a:rPr lang="en-US" dirty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470" y="1606365"/>
            <a:ext cx="5611855" cy="3211418"/>
          </a:xfrm>
        </p:spPr>
        <p:txBody>
          <a:bodyPr>
            <a:normAutofit fontScale="92500"/>
          </a:bodyPr>
          <a:lstStyle/>
          <a:p>
            <a:r>
              <a:rPr lang="en-US" b="1" dirty="0" err="1"/>
              <a:t>Bom</a:t>
            </a:r>
            <a:r>
              <a:rPr lang="en-US" b="1" dirty="0"/>
              <a:t> para o </a:t>
            </a:r>
            <a:r>
              <a:rPr lang="en-US" b="1" dirty="0" err="1"/>
              <a:t>público</a:t>
            </a:r>
            <a:r>
              <a:rPr lang="en-US" dirty="0"/>
              <a:t>: </a:t>
            </a:r>
            <a:r>
              <a:rPr lang="en-US" dirty="0" err="1" smtClean="0"/>
              <a:t>transparência</a:t>
            </a:r>
            <a:endParaRPr lang="en-US" dirty="0" smtClean="0"/>
          </a:p>
          <a:p>
            <a:r>
              <a:rPr lang="en-US" b="1" dirty="0" err="1" smtClean="0"/>
              <a:t>Bom</a:t>
            </a:r>
            <a:r>
              <a:rPr lang="en-US" b="1" dirty="0" smtClean="0"/>
              <a:t> </a:t>
            </a:r>
            <a:r>
              <a:rPr lang="en-US" b="1" dirty="0"/>
              <a:t>para </a:t>
            </a:r>
            <a:r>
              <a:rPr lang="en-US" b="1" dirty="0" err="1"/>
              <a:t>você</a:t>
            </a:r>
            <a:r>
              <a:rPr lang="en-US" dirty="0"/>
              <a:t>: </a:t>
            </a:r>
            <a:r>
              <a:rPr lang="en-US" dirty="0" err="1"/>
              <a:t>você</a:t>
            </a:r>
            <a:r>
              <a:rPr lang="en-US" dirty="0"/>
              <a:t> </a:t>
            </a:r>
            <a:r>
              <a:rPr lang="en-US" dirty="0" err="1"/>
              <a:t>é</a:t>
            </a:r>
            <a:r>
              <a:rPr lang="en-US" dirty="0"/>
              <a:t> o </a:t>
            </a:r>
            <a:r>
              <a:rPr lang="en-US" dirty="0" err="1"/>
              <a:t>futuro</a:t>
            </a:r>
            <a:r>
              <a:rPr lang="en-US" dirty="0"/>
              <a:t> </a:t>
            </a:r>
            <a:r>
              <a:rPr lang="en-US" dirty="0" err="1"/>
              <a:t>usuário</a:t>
            </a:r>
            <a:r>
              <a:rPr lang="en-US" dirty="0"/>
              <a:t> de </a:t>
            </a:r>
            <a:r>
              <a:rPr lang="en-US" dirty="0" err="1"/>
              <a:t>seus</a:t>
            </a:r>
            <a:r>
              <a:rPr lang="en-US" dirty="0"/>
              <a:t> </a:t>
            </a:r>
            <a:r>
              <a:rPr lang="en-US" dirty="0" smtClean="0"/>
              <a:t>dados</a:t>
            </a:r>
          </a:p>
          <a:p>
            <a:r>
              <a:rPr lang="en-US" b="1" dirty="0" err="1" smtClean="0"/>
              <a:t>Está</a:t>
            </a:r>
            <a:r>
              <a:rPr lang="en-US" b="1" dirty="0" smtClean="0"/>
              <a:t> </a:t>
            </a:r>
            <a:r>
              <a:rPr lang="en-US" b="1" dirty="0" err="1" smtClean="0"/>
              <a:t>começando</a:t>
            </a:r>
            <a:r>
              <a:rPr lang="en-US" b="1" dirty="0" smtClean="0"/>
              <a:t> </a:t>
            </a:r>
            <a:r>
              <a:rPr lang="en-US" b="1" dirty="0"/>
              <a:t>a </a:t>
            </a:r>
            <a:r>
              <a:rPr lang="en-US" b="1" dirty="0" err="1"/>
              <a:t>ser</a:t>
            </a:r>
            <a:r>
              <a:rPr lang="en-US" b="1" dirty="0"/>
              <a:t> </a:t>
            </a:r>
            <a:r>
              <a:rPr lang="en-US" b="1" dirty="0" err="1"/>
              <a:t>recomendado</a:t>
            </a:r>
            <a:r>
              <a:rPr lang="en-US" dirty="0"/>
              <a:t> (Journal of Biostatistics, The FAIR Data Principles</a:t>
            </a:r>
            <a:r>
              <a:rPr lang="en-US" dirty="0" smtClean="0"/>
              <a:t>)</a:t>
            </a:r>
          </a:p>
          <a:p>
            <a:r>
              <a:rPr lang="en-US" b="1" dirty="0" err="1" smtClean="0"/>
              <a:t>Provavelmente</a:t>
            </a:r>
            <a:r>
              <a:rPr lang="en-US" b="1" dirty="0" smtClean="0"/>
              <a:t> </a:t>
            </a:r>
            <a:r>
              <a:rPr lang="en-US" b="1" dirty="0" err="1"/>
              <a:t>será</a:t>
            </a:r>
            <a:r>
              <a:rPr lang="en-US" b="1" dirty="0"/>
              <a:t> </a:t>
            </a:r>
            <a:r>
              <a:rPr lang="en-US" b="1" dirty="0" err="1"/>
              <a:t>exigido</a:t>
            </a:r>
            <a:r>
              <a:rPr lang="en-US" b="1" dirty="0"/>
              <a:t> </a:t>
            </a:r>
            <a:r>
              <a:rPr lang="en-US" b="1" dirty="0" err="1"/>
              <a:t>em</a:t>
            </a:r>
            <a:r>
              <a:rPr lang="en-US" b="1" dirty="0"/>
              <a:t> breve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7326" y="1344706"/>
            <a:ext cx="5226474" cy="347307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943600" y="4817782"/>
            <a:ext cx="49469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http://</a:t>
            </a:r>
            <a:r>
              <a:rPr lang="en-US" sz="1200" dirty="0" err="1"/>
              <a:t>campus.murraystate.edu</a:t>
            </a:r>
            <a:r>
              <a:rPr lang="en-US" sz="1200" dirty="0"/>
              <a:t>/academic/faculty/</a:t>
            </a:r>
            <a:r>
              <a:rPr lang="en-US" sz="1200" dirty="0" err="1"/>
              <a:t>cmecklin</a:t>
            </a:r>
            <a:r>
              <a:rPr lang="en-US" sz="1200" dirty="0"/>
              <a:t>/</a:t>
            </a:r>
            <a:r>
              <a:rPr lang="en-US" sz="1200" dirty="0" err="1"/>
              <a:t>RWebpage.html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666661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 amt="24000"/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9853"/>
            <a:ext cx="10515600" cy="1325563"/>
          </a:xfrm>
        </p:spPr>
        <p:txBody>
          <a:bodyPr/>
          <a:lstStyle/>
          <a:p>
            <a:r>
              <a:rPr lang="en-US" dirty="0" err="1" smtClean="0"/>
              <a:t>Bom</a:t>
            </a:r>
            <a:r>
              <a:rPr lang="en-US" dirty="0" smtClean="0"/>
              <a:t> para o </a:t>
            </a:r>
            <a:r>
              <a:rPr lang="en-US" dirty="0" err="1" smtClean="0"/>
              <a:t>público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1260848"/>
            <a:ext cx="10515600" cy="4351338"/>
          </a:xfrm>
        </p:spPr>
        <p:txBody>
          <a:bodyPr/>
          <a:lstStyle/>
          <a:p>
            <a:r>
              <a:rPr lang="en-US" dirty="0" err="1" smtClean="0"/>
              <a:t>Falta</a:t>
            </a:r>
            <a:r>
              <a:rPr lang="en-US" dirty="0" smtClean="0"/>
              <a:t> de </a:t>
            </a:r>
            <a:r>
              <a:rPr lang="en-US" dirty="0" err="1" smtClean="0"/>
              <a:t>transparência</a:t>
            </a:r>
            <a:r>
              <a:rPr lang="en-US" dirty="0" smtClean="0"/>
              <a:t> </a:t>
            </a:r>
            <a:r>
              <a:rPr lang="en-US" dirty="0" err="1" smtClean="0"/>
              <a:t>atualmente</a:t>
            </a:r>
            <a:r>
              <a:rPr lang="en-US" dirty="0" smtClean="0"/>
              <a:t>: </a:t>
            </a:r>
            <a:endParaRPr lang="en-US" dirty="0" smtClean="0"/>
          </a:p>
          <a:p>
            <a:pPr lvl="1"/>
            <a:r>
              <a:rPr lang="en-US" dirty="0" err="1" smtClean="0"/>
              <a:t>Somente</a:t>
            </a:r>
            <a:r>
              <a:rPr lang="en-US" dirty="0" smtClean="0"/>
              <a:t> </a:t>
            </a:r>
            <a:r>
              <a:rPr lang="en-US" dirty="0" smtClean="0"/>
              <a:t>1 </a:t>
            </a:r>
            <a:r>
              <a:rPr lang="en-US" dirty="0" smtClean="0"/>
              <a:t>de </a:t>
            </a:r>
            <a:r>
              <a:rPr lang="en-US" dirty="0" smtClean="0"/>
              <a:t>441 papers </a:t>
            </a:r>
            <a:r>
              <a:rPr lang="en-US" dirty="0" err="1" smtClean="0"/>
              <a:t>forneceram</a:t>
            </a:r>
            <a:r>
              <a:rPr lang="en-US" dirty="0" smtClean="0"/>
              <a:t> “</a:t>
            </a:r>
            <a:r>
              <a:rPr lang="en-US" dirty="0" err="1" smtClean="0"/>
              <a:t>protocolo</a:t>
            </a:r>
            <a:r>
              <a:rPr lang="en-US" dirty="0" smtClean="0"/>
              <a:t> </a:t>
            </a:r>
            <a:r>
              <a:rPr lang="en-US" dirty="0" err="1" smtClean="0"/>
              <a:t>completo</a:t>
            </a:r>
            <a:r>
              <a:rPr lang="en-US" dirty="0" smtClean="0"/>
              <a:t>”, </a:t>
            </a:r>
            <a:r>
              <a:rPr lang="en-US" dirty="0" smtClean="0"/>
              <a:t>0 </a:t>
            </a:r>
            <a:r>
              <a:rPr lang="en-US" dirty="0" err="1" smtClean="0"/>
              <a:t>tinham</a:t>
            </a:r>
            <a:r>
              <a:rPr lang="en-US" dirty="0" smtClean="0"/>
              <a:t> dados</a:t>
            </a:r>
            <a:endParaRPr lang="en-US" dirty="0" smtClean="0"/>
          </a:p>
          <a:p>
            <a:pPr lvl="1"/>
            <a:r>
              <a:rPr lang="en-US" sz="1200" dirty="0"/>
              <a:t>Iqbal SA, Wallach JD, </a:t>
            </a:r>
            <a:r>
              <a:rPr lang="en-US" sz="1200" dirty="0" err="1"/>
              <a:t>Khoury</a:t>
            </a:r>
            <a:r>
              <a:rPr lang="en-US" sz="1200" dirty="0"/>
              <a:t> MJ, </a:t>
            </a:r>
            <a:r>
              <a:rPr lang="en-US" sz="1200" dirty="0" err="1"/>
              <a:t>Schully</a:t>
            </a:r>
            <a:r>
              <a:rPr lang="en-US" sz="1200" dirty="0"/>
              <a:t> SD, Ioannidis JPA (2016) Reproducible Research Practices and Transparency across the Biomedical Literature. </a:t>
            </a:r>
            <a:r>
              <a:rPr lang="en-US" sz="1200" dirty="0" err="1"/>
              <a:t>PLoS</a:t>
            </a:r>
            <a:r>
              <a:rPr lang="en-US" sz="1200" dirty="0"/>
              <a:t> </a:t>
            </a:r>
            <a:r>
              <a:rPr lang="en-US" sz="1200" dirty="0" err="1"/>
              <a:t>Biol</a:t>
            </a:r>
            <a:r>
              <a:rPr lang="en-US" sz="1200" dirty="0"/>
              <a:t> 14(1): e1002333. </a:t>
            </a:r>
            <a:r>
              <a:rPr lang="en-US" sz="1200" dirty="0" smtClean="0"/>
              <a:t>doi:10.1371/journal.pbio.1002333</a:t>
            </a:r>
          </a:p>
          <a:p>
            <a:pPr lvl="1"/>
            <a:endParaRPr lang="en-US" sz="1200" dirty="0" smtClean="0"/>
          </a:p>
          <a:p>
            <a:r>
              <a:rPr lang="en-US" dirty="0" err="1" smtClean="0"/>
              <a:t>Interrompem</a:t>
            </a:r>
            <a:r>
              <a:rPr lang="en-US" dirty="0" smtClean="0"/>
              <a:t> </a:t>
            </a:r>
            <a:r>
              <a:rPr lang="en-US" dirty="0" err="1"/>
              <a:t>ensaios</a:t>
            </a:r>
            <a:r>
              <a:rPr lang="en-US" dirty="0"/>
              <a:t> </a:t>
            </a:r>
            <a:r>
              <a:rPr lang="en-US" dirty="0" err="1"/>
              <a:t>clínicos</a:t>
            </a:r>
            <a:r>
              <a:rPr lang="en-US" dirty="0"/>
              <a:t> </a:t>
            </a:r>
            <a:r>
              <a:rPr lang="en-US" dirty="0" err="1"/>
              <a:t>potencialmente</a:t>
            </a:r>
            <a:r>
              <a:rPr lang="en-US" dirty="0"/>
              <a:t> </a:t>
            </a:r>
            <a:r>
              <a:rPr lang="en-US" dirty="0" err="1"/>
              <a:t>prejudiciais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474" y="3845753"/>
            <a:ext cx="8214285" cy="204671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99091" y="6172756"/>
            <a:ext cx="118046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>
                <a:hlinkClick r:id="rId5"/>
              </a:rPr>
              <a:t>http://</a:t>
            </a:r>
            <a:r>
              <a:rPr lang="en-US" smtClean="0">
                <a:hlinkClick r:id="rId5"/>
              </a:rPr>
              <a:t>www.npr.org/sections/health-shots/2010/07/19/128630549/scientists-question-cancer-gene-trials-at-duke-university</a:t>
            </a:r>
            <a:endParaRPr lang="en-US" smtClean="0"/>
          </a:p>
        </p:txBody>
      </p:sp>
      <p:sp>
        <p:nvSpPr>
          <p:cNvPr id="7" name="Rectangle 6"/>
          <p:cNvSpPr/>
          <p:nvPr/>
        </p:nvSpPr>
        <p:spPr>
          <a:xfrm>
            <a:off x="6193948" y="5523139"/>
            <a:ext cx="49396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hlinkClick r:id="rId6"/>
              </a:rPr>
              <a:t>https://</a:t>
            </a:r>
            <a:r>
              <a:rPr lang="en-US" smtClean="0">
                <a:hlinkClick r:id="rId6"/>
              </a:rPr>
              <a:t>www.youtube.com/watch?v=7gYIs7uYbMo</a:t>
            </a:r>
            <a:endParaRPr lang="en-US" smtClean="0"/>
          </a:p>
        </p:txBody>
      </p:sp>
      <p:sp>
        <p:nvSpPr>
          <p:cNvPr id="8" name="TextBox 7"/>
          <p:cNvSpPr txBox="1"/>
          <p:nvPr/>
        </p:nvSpPr>
        <p:spPr>
          <a:xfrm>
            <a:off x="6193948" y="4969141"/>
            <a:ext cx="49049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Full lecture by Keith </a:t>
            </a:r>
            <a:r>
              <a:rPr lang="en-US" err="1" smtClean="0"/>
              <a:t>Baggerly</a:t>
            </a:r>
            <a:r>
              <a:rPr lang="en-US" smtClean="0"/>
              <a:t>, </a:t>
            </a:r>
            <a:r>
              <a:rPr lang="en-US" err="1" smtClean="0"/>
              <a:t>Bioinformatician</a:t>
            </a:r>
            <a:r>
              <a:rPr lang="en-US" smtClean="0"/>
              <a:t> </a:t>
            </a:r>
          </a:p>
          <a:p>
            <a:r>
              <a:rPr lang="en-US" smtClean="0"/>
              <a:t>(University of Texas, MD Anderson Cancer Center)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088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2782</TotalTime>
  <Words>1292</Words>
  <Application>Microsoft Macintosh PowerPoint</Application>
  <PresentationFormat>Widescreen</PresentationFormat>
  <Paragraphs>251</Paragraphs>
  <Slides>24</Slides>
  <Notes>23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24</vt:i4>
      </vt:variant>
    </vt:vector>
  </HeadingPairs>
  <TitlesOfParts>
    <vt:vector size="29" baseType="lpstr">
      <vt:lpstr>Calibri</vt:lpstr>
      <vt:lpstr>Calibri Light</vt:lpstr>
      <vt:lpstr>Mangal</vt:lpstr>
      <vt:lpstr>Arial</vt:lpstr>
      <vt:lpstr>Office Theme</vt:lpstr>
      <vt:lpstr>Pesquisa Reprodutível:  Teoria</vt:lpstr>
      <vt:lpstr>Ciclo de vida de pesquisa:</vt:lpstr>
      <vt:lpstr>Ciclo de vida de pesquisa complexo</vt:lpstr>
      <vt:lpstr>Ciclo de vida de pesquisa complexo</vt:lpstr>
      <vt:lpstr>Reprodutibilidade   é a prática de distribuir todos os dados, o código-fonte do software e as ferramentas necessárias para reproduzir os resultados discutidos em uma publicação de pesquisa.</vt:lpstr>
      <vt:lpstr>Replicação versus Reprodutibilidade</vt:lpstr>
      <vt:lpstr>Espectro de reprodutibilidade</vt:lpstr>
      <vt:lpstr>Por que fazer pesquisa reprodutível?</vt:lpstr>
      <vt:lpstr>Bom para o público</vt:lpstr>
      <vt:lpstr>Bom pra você:</vt:lpstr>
      <vt:lpstr>Será exigido em breve </vt:lpstr>
      <vt:lpstr>Workflow / Pipeline / Linha de produção</vt:lpstr>
      <vt:lpstr>Reprodutibilidade = </vt:lpstr>
      <vt:lpstr>Tipos de Dado</vt:lpstr>
      <vt:lpstr>FAIR Data Principles</vt:lpstr>
      <vt:lpstr>FAIR principles</vt:lpstr>
      <vt:lpstr>Metadata / Metadado</vt:lpstr>
      <vt:lpstr>Terminologias estabelecidas</vt:lpstr>
      <vt:lpstr>Formatos de arquivos</vt:lpstr>
      <vt:lpstr>Software/Ferramentas</vt:lpstr>
      <vt:lpstr>Ferramentas de codificação de pesquisa reprodutível: </vt:lpstr>
      <vt:lpstr>GUIs can be reproducible</vt:lpstr>
      <vt:lpstr>Controle de versão</vt:lpstr>
      <vt:lpstr>Reproducible research checklist</vt:lpstr>
    </vt:vector>
  </TitlesOfParts>
  <Company/>
  <LinksUpToDate>false</LinksUpToDate>
  <SharedDoc>false</SharedDoc>
  <HyperlinksChanged>false</HyperlinksChanged>
  <AppVersion>15.0038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Reproducible research: THeory</dc:title>
  <dc:creator>Magle, Tobin</dc:creator>
  <cp:lastModifiedBy>Joao Albino</cp:lastModifiedBy>
  <cp:revision>82</cp:revision>
  <cp:lastPrinted>2017-09-18T18:42:13Z</cp:lastPrinted>
  <dcterms:created xsi:type="dcterms:W3CDTF">2016-03-29T18:38:33Z</dcterms:created>
  <dcterms:modified xsi:type="dcterms:W3CDTF">2017-09-18T18:50:08Z</dcterms:modified>
</cp:coreProperties>
</file>